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7" r:id="rId1"/>
    <p:sldMasterId id="2147483902" r:id="rId2"/>
  </p:sldMasterIdLst>
  <p:notesMasterIdLst>
    <p:notesMasterId r:id="rId16"/>
  </p:notesMasterIdLst>
  <p:sldIdLst>
    <p:sldId id="379" r:id="rId3"/>
    <p:sldId id="470" r:id="rId4"/>
    <p:sldId id="471" r:id="rId5"/>
    <p:sldId id="472" r:id="rId6"/>
    <p:sldId id="473" r:id="rId7"/>
    <p:sldId id="474" r:id="rId8"/>
    <p:sldId id="475" r:id="rId9"/>
    <p:sldId id="476" r:id="rId10"/>
    <p:sldId id="477" r:id="rId11"/>
    <p:sldId id="478" r:id="rId12"/>
    <p:sldId id="479" r:id="rId13"/>
    <p:sldId id="467" r:id="rId14"/>
    <p:sldId id="468" r:id="rId15"/>
  </p:sldIdLst>
  <p:sldSz cx="9144000" cy="6858000" type="screen4x3"/>
  <p:notesSz cx="6858000" cy="9144000"/>
  <p:defaultTextStyle>
    <a:defPPr>
      <a:defRPr lang="en-US"/>
    </a:defPPr>
    <a:lvl1pPr algn="ctr" rtl="0" eaLnBrk="0" fontAlgn="base" hangingPunct="0">
      <a:spcBef>
        <a:spcPct val="0"/>
      </a:spcBef>
      <a:spcAft>
        <a:spcPct val="0"/>
      </a:spcAft>
      <a:defRPr sz="2000" b="1" kern="1200">
        <a:solidFill>
          <a:schemeClr val="tx1"/>
        </a:solidFill>
        <a:latin typeface="Lucida Sans" pitchFamily="34" charset="0"/>
        <a:ea typeface="+mn-ea"/>
        <a:cs typeface="+mn-cs"/>
      </a:defRPr>
    </a:lvl1pPr>
    <a:lvl2pPr marL="457200" algn="ctr" rtl="0" eaLnBrk="0" fontAlgn="base" hangingPunct="0">
      <a:spcBef>
        <a:spcPct val="0"/>
      </a:spcBef>
      <a:spcAft>
        <a:spcPct val="0"/>
      </a:spcAft>
      <a:defRPr sz="2000" b="1" kern="1200">
        <a:solidFill>
          <a:schemeClr val="tx1"/>
        </a:solidFill>
        <a:latin typeface="Lucida Sans" pitchFamily="34" charset="0"/>
        <a:ea typeface="+mn-ea"/>
        <a:cs typeface="+mn-cs"/>
      </a:defRPr>
    </a:lvl2pPr>
    <a:lvl3pPr marL="914400" algn="ctr" rtl="0" eaLnBrk="0" fontAlgn="base" hangingPunct="0">
      <a:spcBef>
        <a:spcPct val="0"/>
      </a:spcBef>
      <a:spcAft>
        <a:spcPct val="0"/>
      </a:spcAft>
      <a:defRPr sz="2000" b="1" kern="1200">
        <a:solidFill>
          <a:schemeClr val="tx1"/>
        </a:solidFill>
        <a:latin typeface="Lucida Sans" pitchFamily="34" charset="0"/>
        <a:ea typeface="+mn-ea"/>
        <a:cs typeface="+mn-cs"/>
      </a:defRPr>
    </a:lvl3pPr>
    <a:lvl4pPr marL="1371600" algn="ctr" rtl="0" eaLnBrk="0" fontAlgn="base" hangingPunct="0">
      <a:spcBef>
        <a:spcPct val="0"/>
      </a:spcBef>
      <a:spcAft>
        <a:spcPct val="0"/>
      </a:spcAft>
      <a:defRPr sz="2000" b="1" kern="1200">
        <a:solidFill>
          <a:schemeClr val="tx1"/>
        </a:solidFill>
        <a:latin typeface="Lucida Sans" pitchFamily="34" charset="0"/>
        <a:ea typeface="+mn-ea"/>
        <a:cs typeface="+mn-cs"/>
      </a:defRPr>
    </a:lvl4pPr>
    <a:lvl5pPr marL="1828800" algn="ctr" rtl="0" eaLnBrk="0" fontAlgn="base" hangingPunct="0">
      <a:spcBef>
        <a:spcPct val="0"/>
      </a:spcBef>
      <a:spcAft>
        <a:spcPct val="0"/>
      </a:spcAft>
      <a:defRPr sz="2000" b="1" kern="1200">
        <a:solidFill>
          <a:schemeClr val="tx1"/>
        </a:solidFill>
        <a:latin typeface="Lucida Sans" pitchFamily="34" charset="0"/>
        <a:ea typeface="+mn-ea"/>
        <a:cs typeface="+mn-cs"/>
      </a:defRPr>
    </a:lvl5pPr>
    <a:lvl6pPr marL="2286000" algn="l" defTabSz="914400" rtl="0" eaLnBrk="1" latinLnBrk="0" hangingPunct="1">
      <a:defRPr sz="2000" b="1" kern="1200">
        <a:solidFill>
          <a:schemeClr val="tx1"/>
        </a:solidFill>
        <a:latin typeface="Lucida Sans" pitchFamily="34" charset="0"/>
        <a:ea typeface="+mn-ea"/>
        <a:cs typeface="+mn-cs"/>
      </a:defRPr>
    </a:lvl6pPr>
    <a:lvl7pPr marL="2743200" algn="l" defTabSz="914400" rtl="0" eaLnBrk="1" latinLnBrk="0" hangingPunct="1">
      <a:defRPr sz="2000" b="1" kern="1200">
        <a:solidFill>
          <a:schemeClr val="tx1"/>
        </a:solidFill>
        <a:latin typeface="Lucida Sans" pitchFamily="34" charset="0"/>
        <a:ea typeface="+mn-ea"/>
        <a:cs typeface="+mn-cs"/>
      </a:defRPr>
    </a:lvl7pPr>
    <a:lvl8pPr marL="3200400" algn="l" defTabSz="914400" rtl="0" eaLnBrk="1" latinLnBrk="0" hangingPunct="1">
      <a:defRPr sz="2000" b="1" kern="1200">
        <a:solidFill>
          <a:schemeClr val="tx1"/>
        </a:solidFill>
        <a:latin typeface="Lucida Sans" pitchFamily="34" charset="0"/>
        <a:ea typeface="+mn-ea"/>
        <a:cs typeface="+mn-cs"/>
      </a:defRPr>
    </a:lvl8pPr>
    <a:lvl9pPr marL="3657600" algn="l" defTabSz="914400" rtl="0" eaLnBrk="1" latinLnBrk="0" hangingPunct="1">
      <a:defRPr sz="2000" b="1" kern="1200">
        <a:solidFill>
          <a:schemeClr val="tx1"/>
        </a:solidFill>
        <a:latin typeface="Lucida Sans" pitchFamily="34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00" autoAdjust="0"/>
    <p:restoredTop sz="94660"/>
  </p:normalViewPr>
  <p:slideViewPr>
    <p:cSldViewPr snapToGrid="0" snapToObjects="1">
      <p:cViewPr varScale="1">
        <p:scale>
          <a:sx n="120" d="100"/>
          <a:sy n="120" d="100"/>
        </p:scale>
        <p:origin x="-768" y="-112"/>
      </p:cViewPr>
      <p:guideLst>
        <p:guide orient="horz" pos="48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notesMaster" Target="notesMasters/notesMaster1.xml"/><Relationship Id="rId17" Type="http://schemas.openxmlformats.org/officeDocument/2006/relationships/printerSettings" Target="printerSettings/printerSettings1.bin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200" b="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b="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399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3994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3994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sz="1200" b="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3994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b="0">
                <a:latin typeface="Arial" charset="0"/>
              </a:defRPr>
            </a:lvl1pPr>
          </a:lstStyle>
          <a:p>
            <a:fld id="{3370CA83-CADD-416D-8988-969676A40A4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29392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jpe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jpe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latin typeface="Calibri"/>
              </a:rPr>
              <a:t>Soar Technology, Inc. Proprietary 	</a:t>
            </a:r>
            <a:fld id="{FFDA2092-A364-46F7-9828-66FD3AEC94BE}" type="datetime1">
              <a:rPr lang="en-US">
                <a:latin typeface="Calibri"/>
              </a:rPr>
              <a:pPr>
                <a:defRPr/>
              </a:pPr>
              <a:t>6/5/15</a:t>
            </a:fld>
            <a:endParaRPr lang="en-US" sz="14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D0CF8CE-62CC-4038-A720-62FD51FFCB0C}" type="slidenum">
              <a:rPr lang="en-US">
                <a:solidFill>
                  <a:srgbClr val="FFFFFF"/>
                </a:solidFill>
                <a:latin typeface="Calibri"/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134930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latin typeface="Calibri"/>
              </a:rPr>
              <a:t>Soar Technology, Inc. Proprietary 	</a:t>
            </a:r>
            <a:fld id="{FFDA2092-A364-46F7-9828-66FD3AEC94BE}" type="datetime1">
              <a:rPr lang="en-US">
                <a:latin typeface="Calibri"/>
              </a:rPr>
              <a:pPr>
                <a:defRPr/>
              </a:pPr>
              <a:t>6/5/15</a:t>
            </a:fld>
            <a:endParaRPr lang="en-US" sz="14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1142235-3A87-4DED-B4AA-AC1687A78714}" type="slidenum">
              <a:rPr lang="en-US">
                <a:solidFill>
                  <a:srgbClr val="FFFFFF"/>
                </a:solidFill>
                <a:latin typeface="Calibri"/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244057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10350" y="914400"/>
            <a:ext cx="1847850" cy="51816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914400"/>
            <a:ext cx="5391150" cy="51816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latin typeface="Calibri"/>
              </a:rPr>
              <a:t>Soar Technology, Inc. Proprietary 	</a:t>
            </a:r>
            <a:fld id="{FFDA2092-A364-46F7-9828-66FD3AEC94BE}" type="datetime1">
              <a:rPr lang="en-US">
                <a:latin typeface="Calibri"/>
              </a:rPr>
              <a:pPr>
                <a:defRPr/>
              </a:pPr>
              <a:t>6/5/15</a:t>
            </a:fld>
            <a:endParaRPr lang="en-US" sz="14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C173FDC-25D2-453C-B2F5-EF564E870B9A}" type="slidenum">
              <a:rPr lang="en-US">
                <a:solidFill>
                  <a:srgbClr val="FFFFFF"/>
                </a:solidFill>
                <a:latin typeface="Calibri"/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350735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1"/>
          <p:cNvSpPr>
            <a:spLocks noChangeArrowheads="1"/>
          </p:cNvSpPr>
          <p:nvPr userDrawn="1"/>
        </p:nvSpPr>
        <p:spPr bwMode="auto">
          <a:xfrm>
            <a:off x="0" y="0"/>
            <a:ext cx="6248400" cy="6884988"/>
          </a:xfrm>
          <a:prstGeom prst="rect">
            <a:avLst/>
          </a:prstGeom>
          <a:solidFill>
            <a:srgbClr val="00779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pic>
        <p:nvPicPr>
          <p:cNvPr id="4" name="Picture 12" descr="soartech_logo_stacked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72250" y="2819400"/>
            <a:ext cx="1885950" cy="1290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13" descr="pattern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791575" y="0"/>
            <a:ext cx="352425" cy="6859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26" name="Rectangle 6"/>
          <p:cNvSpPr>
            <a:spLocks noGrp="1" noChangeArrowheads="1"/>
          </p:cNvSpPr>
          <p:nvPr>
            <p:ph type="ctrTitle"/>
          </p:nvPr>
        </p:nvSpPr>
        <p:spPr>
          <a:xfrm>
            <a:off x="685800" y="2819400"/>
            <a:ext cx="5257800" cy="1219200"/>
          </a:xfr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Rectangle 8"/>
          <p:cNvSpPr>
            <a:spLocks noGrp="1" noChangeArrowheads="1"/>
          </p:cNvSpPr>
          <p:nvPr>
            <p:ph type="dt" sz="half" idx="10"/>
          </p:nvPr>
        </p:nvSpPr>
        <p:spPr>
          <a:xfrm>
            <a:off x="4038600" y="43434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 sz="160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8983814C-F0C7-471E-9EC5-F0C4CF2DF966}" type="datetime1">
              <a:rPr lang="en-US"/>
              <a:pPr>
                <a:defRPr/>
              </a:pPr>
              <a:t>6/5/15</a:t>
            </a:fld>
            <a:endParaRPr lang="en-US"/>
          </a:p>
        </p:txBody>
      </p:sp>
      <p:sp>
        <p:nvSpPr>
          <p:cNvPr id="7" name="Rectangle 9"/>
          <p:cNvSpPr>
            <a:spLocks noGrp="1" noChangeArrowheads="1"/>
          </p:cNvSpPr>
          <p:nvPr>
            <p:ph type="ftr" sz="quarter" idx="11"/>
          </p:nvPr>
        </p:nvSpPr>
        <p:spPr>
          <a:xfrm>
            <a:off x="304800" y="624840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 dirty="0" smtClean="0">
                <a:solidFill>
                  <a:srgbClr val="4CB2CB"/>
                </a:solidFill>
              </a:defRPr>
            </a:lvl1pPr>
          </a:lstStyle>
          <a:p>
            <a:pPr>
              <a:defRPr/>
            </a:pPr>
            <a:r>
              <a:rPr lang="en-US"/>
              <a:t>Soar Technology, Inc. Proprietary</a:t>
            </a:r>
          </a:p>
        </p:txBody>
      </p:sp>
    </p:spTree>
    <p:extLst>
      <p:ext uri="{BB962C8B-B14F-4D97-AF65-F5344CB8AC3E}">
        <p14:creationId xmlns:p14="http://schemas.microsoft.com/office/powerpoint/2010/main" val="6298822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Lead Slide Background Blue Science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2416175"/>
            <a:ext cx="8229600" cy="1470025"/>
          </a:xfrm>
          <a:prstGeom prst="rect">
            <a:avLst/>
          </a:prstGeom>
        </p:spPr>
        <p:txBody>
          <a:bodyPr/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Brief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10000" y="5029200"/>
            <a:ext cx="4876800" cy="1066800"/>
          </a:xfrm>
          <a:prstGeom prst="rect">
            <a:avLst/>
          </a:prstGeom>
        </p:spPr>
        <p:txBody>
          <a:bodyPr/>
          <a:lstStyle>
            <a:lvl1pPr marL="0" indent="0" algn="r">
              <a:spcBef>
                <a:spcPts val="0"/>
              </a:spcBef>
              <a:buNone/>
              <a:defRPr sz="2000" b="1" i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Name</a:t>
            </a:r>
          </a:p>
          <a:p>
            <a:r>
              <a:rPr lang="en-US" dirty="0" smtClean="0"/>
              <a:t>Title</a:t>
            </a:r>
          </a:p>
          <a:p>
            <a:r>
              <a:rPr lang="en-US" i="1" dirty="0" smtClean="0"/>
              <a:t>date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19222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1" y="1143000"/>
            <a:ext cx="4876800" cy="5181600"/>
          </a:xfrm>
          <a:prstGeom prst="rect">
            <a:avLst/>
          </a:prstGeom>
        </p:spPr>
        <p:txBody>
          <a:bodyPr/>
          <a:lstStyle>
            <a:lvl1pPr algn="l">
              <a:defRPr sz="3200">
                <a:latin typeface="+mj-lt"/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6245352" y="1905000"/>
            <a:ext cx="2441448" cy="36576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49326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1"/>
            <a:ext cx="8229600" cy="4981700"/>
          </a:xfrm>
          <a:prstGeom prst="rect">
            <a:avLst/>
          </a:prstGeom>
        </p:spPr>
        <p:txBody>
          <a:bodyPr/>
          <a:lstStyle>
            <a:lvl1pPr>
              <a:defRPr kern="1200" baseline="0">
                <a:latin typeface="Calibri" pitchFamily="34" charset="0"/>
              </a:defRPr>
            </a:lvl1pPr>
            <a:lvl2pPr>
              <a:defRPr kern="1200" baseline="0">
                <a:latin typeface="Calibri" pitchFamily="34" charset="0"/>
              </a:defRPr>
            </a:lvl2pPr>
            <a:lvl3pPr>
              <a:defRPr kern="1200" baseline="0">
                <a:latin typeface="Calibri" pitchFamily="34" charset="0"/>
              </a:defRPr>
            </a:lvl3pPr>
            <a:lvl4pPr>
              <a:defRPr kern="1200" baseline="0">
                <a:latin typeface="Calibri" pitchFamily="34" charset="0"/>
              </a:defRPr>
            </a:lvl4pPr>
            <a:lvl5pPr>
              <a:defRPr kern="1200" baseline="0">
                <a:latin typeface="Calibri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286000" y="0"/>
            <a:ext cx="6400800" cy="9906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74537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 kern="1200" baseline="0">
                <a:latin typeface="Calibri" pitchFamily="34" charset="0"/>
              </a:defRPr>
            </a:lvl1pPr>
            <a:lvl2pPr>
              <a:defRPr sz="2400" kern="1200" baseline="0">
                <a:latin typeface="Calibri" pitchFamily="34" charset="0"/>
              </a:defRPr>
            </a:lvl2pPr>
            <a:lvl3pPr>
              <a:defRPr sz="2000" kern="1200" baseline="0">
                <a:latin typeface="Calibri" pitchFamily="34" charset="0"/>
              </a:defRPr>
            </a:lvl3pPr>
            <a:lvl4pPr>
              <a:defRPr sz="1800" kern="1200" baseline="0">
                <a:latin typeface="Calibri" pitchFamily="34" charset="0"/>
              </a:defRPr>
            </a:lvl4pPr>
            <a:lvl5pPr>
              <a:defRPr sz="1800" kern="1200" baseline="0">
                <a:latin typeface="Calibri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 kern="1200" baseline="0">
                <a:latin typeface="Calibri" pitchFamily="34" charset="0"/>
              </a:defRPr>
            </a:lvl1pPr>
            <a:lvl2pPr>
              <a:defRPr sz="2400" kern="1200" baseline="0">
                <a:latin typeface="Calibri" pitchFamily="34" charset="0"/>
              </a:defRPr>
            </a:lvl2pPr>
            <a:lvl3pPr>
              <a:defRPr sz="2000" kern="1200" baseline="0">
                <a:latin typeface="Calibri" pitchFamily="34" charset="0"/>
              </a:defRPr>
            </a:lvl3pPr>
            <a:lvl4pPr>
              <a:defRPr sz="1800" kern="1200" baseline="0">
                <a:latin typeface="Calibri" pitchFamily="34" charset="0"/>
              </a:defRPr>
            </a:lvl4pPr>
            <a:lvl5pPr>
              <a:defRPr sz="1800" kern="1200" baseline="0">
                <a:latin typeface="Calibri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286000" y="0"/>
            <a:ext cx="6400800" cy="9906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78884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1447800" y="0"/>
            <a:ext cx="6400800" cy="9906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lvl1pPr>
              <a:defRPr lang="en-US" sz="30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anose="02040502050505030304" pitchFamily="18" charset="0"/>
                <a:cs typeface="Arial" panose="020B0604020202020204" pitchFamily="34" charset="0"/>
              </a:defRPr>
            </a:lvl1pPr>
          </a:lstStyle>
          <a:p>
            <a:pPr lvl="0" defTabSz="914400" eaLnBrk="1" latinLnBrk="0" hangingPunct="1">
              <a:lnSpc>
                <a:spcPct val="85000"/>
              </a:lnSpc>
              <a:buNone/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7" name="Line 4"/>
          <p:cNvSpPr>
            <a:spLocks noChangeShapeType="1"/>
          </p:cNvSpPr>
          <p:nvPr userDrawn="1"/>
        </p:nvSpPr>
        <p:spPr bwMode="auto">
          <a:xfrm>
            <a:off x="4495800" y="1021080"/>
            <a:ext cx="0" cy="5532120"/>
          </a:xfrm>
          <a:prstGeom prst="line">
            <a:avLst/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  <a:round/>
            <a:headEnd type="none" w="sm" len="sm"/>
            <a:tailEnd type="none" w="sm" len="sm"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l" eaLnBrk="1" hangingPunct="1"/>
            <a:endParaRPr lang="en-US" sz="2400" b="0">
              <a:solidFill>
                <a:prstClr val="black"/>
              </a:solidFill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8" name="Line 3"/>
          <p:cNvSpPr>
            <a:spLocks noChangeShapeType="1"/>
          </p:cNvSpPr>
          <p:nvPr userDrawn="1"/>
        </p:nvSpPr>
        <p:spPr bwMode="auto">
          <a:xfrm>
            <a:off x="0" y="3802063"/>
            <a:ext cx="9143999" cy="0"/>
          </a:xfrm>
          <a:prstGeom prst="line">
            <a:avLst/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  <a:round/>
            <a:headEnd type="none" w="sm" len="sm"/>
            <a:tailEnd type="none" w="sm" len="sm"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l" eaLnBrk="1" hangingPunct="1"/>
            <a:endParaRPr lang="en-US" sz="2400" b="0">
              <a:solidFill>
                <a:prstClr val="black"/>
              </a:solidFill>
              <a:latin typeface="Arial" pitchFamily="34" charset="0"/>
              <a:ea typeface="ＭＳ Ｐゴシック" pitchFamily="34" charset="-128"/>
            </a:endParaRPr>
          </a:p>
        </p:txBody>
      </p:sp>
      <p:pic>
        <p:nvPicPr>
          <p:cNvPr id="9" name="Picture 9" descr="Code30Logo27Apr06_lowres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0"/>
            <a:ext cx="891042" cy="866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Line 3"/>
          <p:cNvSpPr>
            <a:spLocks noChangeShapeType="1"/>
          </p:cNvSpPr>
          <p:nvPr userDrawn="1"/>
        </p:nvSpPr>
        <p:spPr bwMode="auto">
          <a:xfrm>
            <a:off x="0" y="6553200"/>
            <a:ext cx="9143999" cy="0"/>
          </a:xfrm>
          <a:prstGeom prst="line">
            <a:avLst/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  <a:round/>
            <a:headEnd type="none" w="sm" len="sm"/>
            <a:tailEnd type="none" w="sm" len="sm"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l" eaLnBrk="1" hangingPunct="1"/>
            <a:endParaRPr lang="en-US" sz="2400" b="0">
              <a:solidFill>
                <a:prstClr val="black"/>
              </a:solidFill>
              <a:latin typeface="Arial" pitchFamily="34" charset="0"/>
              <a:ea typeface="ＭＳ Ｐゴシック" pitchFamily="34" charset="-128"/>
            </a:endParaRPr>
          </a:p>
        </p:txBody>
      </p:sp>
      <p:graphicFrame>
        <p:nvGraphicFramePr>
          <p:cNvPr id="15" name="Table 14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601440861"/>
              </p:ext>
            </p:extLst>
          </p:nvPr>
        </p:nvGraphicFramePr>
        <p:xfrm>
          <a:off x="4541525" y="3886200"/>
          <a:ext cx="452628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93052"/>
                <a:gridCol w="252769"/>
                <a:gridCol w="252769"/>
                <a:gridCol w="252769"/>
                <a:gridCol w="252769"/>
                <a:gridCol w="252769"/>
                <a:gridCol w="252769"/>
                <a:gridCol w="252769"/>
                <a:gridCol w="252769"/>
                <a:gridCol w="252769"/>
                <a:gridCol w="252769"/>
                <a:gridCol w="252769"/>
                <a:gridCol w="252769"/>
              </a:tblGrid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kern="0" dirty="0" smtClean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</a:rPr>
                        <a:t>SCHEDULE: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endParaRPr lang="en-US" sz="1200" dirty="0">
                        <a:solidFill>
                          <a:schemeClr val="tx1"/>
                        </a:solidFill>
                        <a:latin typeface="Palatino Linotype" panose="02040502050505030304" pitchFamily="18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endParaRPr lang="en-US" sz="12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endParaRPr lang="en-US" sz="12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8809874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1447800" y="0"/>
            <a:ext cx="6400800" cy="9906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lvl1pPr>
              <a:defRPr lang="en-US" sz="30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anose="02040502050505030304" pitchFamily="18" charset="0"/>
                <a:cs typeface="Arial" panose="020B0604020202020204" pitchFamily="34" charset="0"/>
              </a:defRPr>
            </a:lvl1pPr>
          </a:lstStyle>
          <a:p>
            <a:pPr lvl="0" defTabSz="914400" eaLnBrk="1" latinLnBrk="0" hangingPunct="1">
              <a:lnSpc>
                <a:spcPct val="85000"/>
              </a:lnSpc>
              <a:buNone/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7" name="Line 4"/>
          <p:cNvSpPr>
            <a:spLocks noChangeShapeType="1"/>
          </p:cNvSpPr>
          <p:nvPr userDrawn="1"/>
        </p:nvSpPr>
        <p:spPr bwMode="auto">
          <a:xfrm>
            <a:off x="4495800" y="1021080"/>
            <a:ext cx="0" cy="5532120"/>
          </a:xfrm>
          <a:prstGeom prst="line">
            <a:avLst/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  <a:round/>
            <a:headEnd type="none" w="sm" len="sm"/>
            <a:tailEnd type="none" w="sm" len="sm"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l" eaLnBrk="1" hangingPunct="1"/>
            <a:endParaRPr lang="en-US" sz="2400" b="0">
              <a:solidFill>
                <a:prstClr val="black"/>
              </a:solidFill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8" name="Line 3"/>
          <p:cNvSpPr>
            <a:spLocks noChangeShapeType="1"/>
          </p:cNvSpPr>
          <p:nvPr userDrawn="1"/>
        </p:nvSpPr>
        <p:spPr bwMode="auto">
          <a:xfrm>
            <a:off x="0" y="3802063"/>
            <a:ext cx="9143999" cy="0"/>
          </a:xfrm>
          <a:prstGeom prst="line">
            <a:avLst/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  <a:round/>
            <a:headEnd type="none" w="sm" len="sm"/>
            <a:tailEnd type="none" w="sm" len="sm"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l" eaLnBrk="1" hangingPunct="1"/>
            <a:endParaRPr lang="en-US" sz="2400" b="0">
              <a:solidFill>
                <a:prstClr val="black"/>
              </a:solidFill>
              <a:latin typeface="Arial" pitchFamily="34" charset="0"/>
              <a:ea typeface="ＭＳ Ｐゴシック" pitchFamily="34" charset="-128"/>
            </a:endParaRPr>
          </a:p>
        </p:txBody>
      </p:sp>
      <p:pic>
        <p:nvPicPr>
          <p:cNvPr id="9" name="Picture 9" descr="Code30Logo27Apr06_lowres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0"/>
            <a:ext cx="891042" cy="866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Line 3"/>
          <p:cNvSpPr>
            <a:spLocks noChangeShapeType="1"/>
          </p:cNvSpPr>
          <p:nvPr userDrawn="1"/>
        </p:nvSpPr>
        <p:spPr bwMode="auto">
          <a:xfrm>
            <a:off x="0" y="6553200"/>
            <a:ext cx="9143999" cy="0"/>
          </a:xfrm>
          <a:prstGeom prst="line">
            <a:avLst/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  <a:round/>
            <a:headEnd type="none" w="sm" len="sm"/>
            <a:tailEnd type="none" w="sm" len="sm"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l" eaLnBrk="1" hangingPunct="1"/>
            <a:endParaRPr lang="en-US" sz="2400" b="0">
              <a:solidFill>
                <a:prstClr val="black"/>
              </a:solidFill>
              <a:latin typeface="Arial" pitchFamily="34" charset="0"/>
              <a:ea typeface="ＭＳ Ｐゴシック" pitchFamily="34" charset="-128"/>
            </a:endParaRPr>
          </a:p>
        </p:txBody>
      </p:sp>
      <p:graphicFrame>
        <p:nvGraphicFramePr>
          <p:cNvPr id="15" name="Table 14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511120469"/>
              </p:ext>
            </p:extLst>
          </p:nvPr>
        </p:nvGraphicFramePr>
        <p:xfrm>
          <a:off x="4562196" y="3855720"/>
          <a:ext cx="4505604" cy="259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93052"/>
                <a:gridCol w="252769"/>
                <a:gridCol w="252769"/>
                <a:gridCol w="252769"/>
                <a:gridCol w="252769"/>
                <a:gridCol w="252769"/>
                <a:gridCol w="252769"/>
                <a:gridCol w="252769"/>
                <a:gridCol w="252769"/>
                <a:gridCol w="252769"/>
                <a:gridCol w="252769"/>
                <a:gridCol w="252769"/>
                <a:gridCol w="232093"/>
              </a:tblGrid>
              <a:tr h="27432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kern="0" dirty="0" smtClean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</a:rPr>
                        <a:t>SCHEDULE: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endParaRPr lang="en-US" sz="1200" dirty="0">
                        <a:latin typeface="Palatino Linotype" panose="02040502050505030304" pitchFamily="18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endParaRPr lang="en-US" sz="1200" dirty="0">
                        <a:latin typeface="Palatino Linotype" panose="02040502050505030304" pitchFamily="18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endParaRPr lang="en-US" sz="1200" dirty="0">
                        <a:latin typeface="Palatino Linotype" panose="02040502050505030304" pitchFamily="18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74320"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US" sz="13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US" sz="13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US" sz="13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US" sz="13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US" sz="13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US" sz="13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US" sz="13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US" sz="13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US" sz="13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US" sz="13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US" sz="13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US" sz="13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US" sz="13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US" sz="13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US" sz="13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US" sz="13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US" sz="13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US" sz="13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US" sz="13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US" sz="13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US" sz="13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US" sz="13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US" sz="13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US" sz="13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US" sz="13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US" sz="13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US" sz="13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US" sz="13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US" sz="13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US" sz="13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US" sz="13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US" sz="13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5804363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1447800" y="0"/>
            <a:ext cx="6400800" cy="9906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lvl1pPr>
              <a:defRPr lang="en-US" sz="30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anose="02040502050505030304" pitchFamily="18" charset="0"/>
                <a:cs typeface="Arial" panose="020B0604020202020204" pitchFamily="34" charset="0"/>
              </a:defRPr>
            </a:lvl1pPr>
          </a:lstStyle>
          <a:p>
            <a:pPr lvl="0" defTabSz="914400" eaLnBrk="1" latinLnBrk="0" hangingPunct="1">
              <a:lnSpc>
                <a:spcPct val="85000"/>
              </a:lnSpc>
              <a:buNone/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7" name="Line 4"/>
          <p:cNvSpPr>
            <a:spLocks noChangeShapeType="1"/>
          </p:cNvSpPr>
          <p:nvPr userDrawn="1"/>
        </p:nvSpPr>
        <p:spPr bwMode="auto">
          <a:xfrm>
            <a:off x="4495800" y="1021080"/>
            <a:ext cx="0" cy="5532120"/>
          </a:xfrm>
          <a:prstGeom prst="line">
            <a:avLst/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  <a:round/>
            <a:headEnd type="none" w="sm" len="sm"/>
            <a:tailEnd type="none" w="sm" len="sm"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l" eaLnBrk="1" hangingPunct="1"/>
            <a:endParaRPr lang="en-US" sz="2400" b="0">
              <a:solidFill>
                <a:prstClr val="black"/>
              </a:solidFill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8" name="Line 3"/>
          <p:cNvSpPr>
            <a:spLocks noChangeShapeType="1"/>
          </p:cNvSpPr>
          <p:nvPr userDrawn="1"/>
        </p:nvSpPr>
        <p:spPr bwMode="auto">
          <a:xfrm>
            <a:off x="0" y="3802063"/>
            <a:ext cx="9143999" cy="0"/>
          </a:xfrm>
          <a:prstGeom prst="line">
            <a:avLst/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  <a:round/>
            <a:headEnd type="none" w="sm" len="sm"/>
            <a:tailEnd type="none" w="sm" len="sm"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l" eaLnBrk="1" hangingPunct="1"/>
            <a:endParaRPr lang="en-US" sz="2400" b="0">
              <a:solidFill>
                <a:prstClr val="black"/>
              </a:solidFill>
              <a:latin typeface="Arial" pitchFamily="34" charset="0"/>
              <a:ea typeface="ＭＳ Ｐゴシック" pitchFamily="34" charset="-128"/>
            </a:endParaRPr>
          </a:p>
        </p:txBody>
      </p:sp>
      <p:pic>
        <p:nvPicPr>
          <p:cNvPr id="9" name="Picture 9" descr="Code30Logo27Apr06_lowres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0"/>
            <a:ext cx="891042" cy="866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Line 3"/>
          <p:cNvSpPr>
            <a:spLocks noChangeShapeType="1"/>
          </p:cNvSpPr>
          <p:nvPr userDrawn="1"/>
        </p:nvSpPr>
        <p:spPr bwMode="auto">
          <a:xfrm>
            <a:off x="0" y="6553200"/>
            <a:ext cx="9143999" cy="0"/>
          </a:xfrm>
          <a:prstGeom prst="line">
            <a:avLst/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  <a:round/>
            <a:headEnd type="none" w="sm" len="sm"/>
            <a:tailEnd type="none" w="sm" len="sm"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l" eaLnBrk="1" hangingPunct="1"/>
            <a:endParaRPr lang="en-US" sz="2400" b="0">
              <a:solidFill>
                <a:prstClr val="black"/>
              </a:solidFill>
              <a:latin typeface="Arial" pitchFamily="34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302308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7260" y="403860"/>
            <a:ext cx="7581900" cy="58674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2500" y="1120140"/>
            <a:ext cx="7505700" cy="5204460"/>
          </a:xfrm>
        </p:spPr>
        <p:txBody>
          <a:bodyPr/>
          <a:lstStyle>
            <a:lvl1pPr>
              <a:defRPr b="1">
                <a:solidFill>
                  <a:srgbClr val="007790"/>
                </a:solidFill>
              </a:defRPr>
            </a:lvl1pPr>
            <a:lvl2pPr>
              <a:buFont typeface="Wingdings" pitchFamily="2" charset="2"/>
              <a:buChar char="§"/>
              <a:defRPr sz="1600" b="1"/>
            </a:lvl2pPr>
            <a:lvl3pPr>
              <a:buFont typeface="Calibri" pitchFamily="34" charset="0"/>
              <a:buChar char="–"/>
              <a:defRPr sz="1600" b="0"/>
            </a:lvl3pPr>
            <a:lvl4pPr>
              <a:defRPr sz="1600" b="0"/>
            </a:lvl4pPr>
            <a:lvl5pPr>
              <a:defRPr sz="1600" b="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1054100" y="6492875"/>
            <a:ext cx="7391400" cy="301625"/>
          </a:xfrm>
        </p:spPr>
        <p:txBody>
          <a:bodyPr/>
          <a:lstStyle>
            <a:lvl1pPr>
              <a:defRPr sz="1400"/>
            </a:lvl1pPr>
          </a:lstStyle>
          <a:p>
            <a:pPr>
              <a:defRPr/>
            </a:pPr>
            <a:r>
              <a:rPr lang="en-US">
                <a:latin typeface="Calibri"/>
              </a:rPr>
              <a:t>Soar Technology, Inc. Proprietary 	</a:t>
            </a:r>
            <a:fld id="{FFDA2092-A364-46F7-9828-66FD3AEC94BE}" type="datetime1">
              <a:rPr lang="en-US">
                <a:latin typeface="Calibri"/>
              </a:rPr>
              <a:pPr>
                <a:defRPr/>
              </a:pPr>
              <a:t>6/5/15</a:t>
            </a:fld>
            <a:endParaRPr lang="en-US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584143-B998-47E3-B9C1-542B66EB220E}" type="slidenum">
              <a:rPr lang="en-US">
                <a:solidFill>
                  <a:srgbClr val="FFFFFF"/>
                </a:solidFill>
                <a:latin typeface="Calibri"/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8207511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1447800" y="0"/>
            <a:ext cx="6400800" cy="9906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lvl1pPr>
              <a:defRPr lang="en-US" sz="30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anose="02040502050505030304" pitchFamily="18" charset="0"/>
                <a:cs typeface="Arial" panose="020B0604020202020204" pitchFamily="34" charset="0"/>
              </a:defRPr>
            </a:lvl1pPr>
          </a:lstStyle>
          <a:p>
            <a:pPr lvl="0" defTabSz="914400" eaLnBrk="1" latinLnBrk="0" hangingPunct="1">
              <a:lnSpc>
                <a:spcPct val="85000"/>
              </a:lnSpc>
              <a:buNone/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7" name="Line 4"/>
          <p:cNvSpPr>
            <a:spLocks noChangeShapeType="1"/>
          </p:cNvSpPr>
          <p:nvPr userDrawn="1"/>
        </p:nvSpPr>
        <p:spPr bwMode="auto">
          <a:xfrm>
            <a:off x="4495800" y="1021080"/>
            <a:ext cx="0" cy="5532120"/>
          </a:xfrm>
          <a:prstGeom prst="line">
            <a:avLst/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  <a:round/>
            <a:headEnd type="none" w="sm" len="sm"/>
            <a:tailEnd type="none" w="sm" len="sm"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l" eaLnBrk="1" hangingPunct="1"/>
            <a:endParaRPr lang="en-US" sz="2400" b="0">
              <a:solidFill>
                <a:prstClr val="black"/>
              </a:solidFill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8" name="Line 3"/>
          <p:cNvSpPr>
            <a:spLocks noChangeShapeType="1"/>
          </p:cNvSpPr>
          <p:nvPr userDrawn="1"/>
        </p:nvSpPr>
        <p:spPr bwMode="auto">
          <a:xfrm>
            <a:off x="0" y="3802063"/>
            <a:ext cx="9143999" cy="0"/>
          </a:xfrm>
          <a:prstGeom prst="line">
            <a:avLst/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  <a:round/>
            <a:headEnd type="none" w="sm" len="sm"/>
            <a:tailEnd type="none" w="sm" len="sm"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l" eaLnBrk="1" hangingPunct="1"/>
            <a:endParaRPr lang="en-US" sz="2400" b="0">
              <a:solidFill>
                <a:prstClr val="black"/>
              </a:solidFill>
              <a:latin typeface="Arial" pitchFamily="34" charset="0"/>
              <a:ea typeface="ＭＳ Ｐゴシック" pitchFamily="34" charset="-128"/>
            </a:endParaRPr>
          </a:p>
        </p:txBody>
      </p:sp>
      <p:pic>
        <p:nvPicPr>
          <p:cNvPr id="9" name="Picture 9" descr="Code30Logo27Apr06_lowres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0"/>
            <a:ext cx="891042" cy="866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Line 3"/>
          <p:cNvSpPr>
            <a:spLocks noChangeShapeType="1"/>
          </p:cNvSpPr>
          <p:nvPr userDrawn="1"/>
        </p:nvSpPr>
        <p:spPr bwMode="auto">
          <a:xfrm>
            <a:off x="0" y="6553200"/>
            <a:ext cx="9143999" cy="0"/>
          </a:xfrm>
          <a:prstGeom prst="line">
            <a:avLst/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  <a:round/>
            <a:headEnd type="none" w="sm" len="sm"/>
            <a:tailEnd type="none" w="sm" len="sm"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l" eaLnBrk="1" hangingPunct="1"/>
            <a:endParaRPr lang="en-US" sz="2400" b="0">
              <a:solidFill>
                <a:prstClr val="black"/>
              </a:solidFill>
              <a:latin typeface="Arial" pitchFamily="34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0392667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1447800" y="0"/>
            <a:ext cx="6400800" cy="9906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lvl1pPr>
              <a:defRPr lang="en-US" sz="30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anose="02040502050505030304" pitchFamily="18" charset="0"/>
                <a:cs typeface="Arial" panose="020B0604020202020204" pitchFamily="34" charset="0"/>
              </a:defRPr>
            </a:lvl1pPr>
          </a:lstStyle>
          <a:p>
            <a:pPr lvl="0" defTabSz="914400" eaLnBrk="1" latinLnBrk="0" hangingPunct="1">
              <a:lnSpc>
                <a:spcPct val="85000"/>
              </a:lnSpc>
              <a:buNone/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7" name="Line 4"/>
          <p:cNvSpPr>
            <a:spLocks noChangeShapeType="1"/>
          </p:cNvSpPr>
          <p:nvPr userDrawn="1"/>
        </p:nvSpPr>
        <p:spPr bwMode="auto">
          <a:xfrm>
            <a:off x="4495800" y="1021080"/>
            <a:ext cx="0" cy="5532120"/>
          </a:xfrm>
          <a:prstGeom prst="line">
            <a:avLst/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  <a:round/>
            <a:headEnd type="none" w="sm" len="sm"/>
            <a:tailEnd type="none" w="sm" len="sm"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l" eaLnBrk="1" hangingPunct="1"/>
            <a:endParaRPr lang="en-US" sz="2400" b="0">
              <a:solidFill>
                <a:prstClr val="black"/>
              </a:solidFill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8" name="Line 3"/>
          <p:cNvSpPr>
            <a:spLocks noChangeShapeType="1"/>
          </p:cNvSpPr>
          <p:nvPr userDrawn="1"/>
        </p:nvSpPr>
        <p:spPr bwMode="auto">
          <a:xfrm>
            <a:off x="0" y="3802063"/>
            <a:ext cx="9143999" cy="0"/>
          </a:xfrm>
          <a:prstGeom prst="line">
            <a:avLst/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  <a:round/>
            <a:headEnd type="none" w="sm" len="sm"/>
            <a:tailEnd type="none" w="sm" len="sm"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l" eaLnBrk="1" hangingPunct="1"/>
            <a:endParaRPr lang="en-US" sz="2400" b="0">
              <a:solidFill>
                <a:prstClr val="black"/>
              </a:solidFill>
              <a:latin typeface="Arial" pitchFamily="34" charset="0"/>
              <a:ea typeface="ＭＳ Ｐゴシック" pitchFamily="34" charset="-128"/>
            </a:endParaRPr>
          </a:p>
        </p:txBody>
      </p:sp>
      <p:pic>
        <p:nvPicPr>
          <p:cNvPr id="9" name="Picture 9" descr="Code30Logo27Apr06_lowres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0"/>
            <a:ext cx="891042" cy="866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Line 3"/>
          <p:cNvSpPr>
            <a:spLocks noChangeShapeType="1"/>
          </p:cNvSpPr>
          <p:nvPr userDrawn="1"/>
        </p:nvSpPr>
        <p:spPr bwMode="auto">
          <a:xfrm>
            <a:off x="0" y="6553200"/>
            <a:ext cx="9143999" cy="0"/>
          </a:xfrm>
          <a:prstGeom prst="line">
            <a:avLst/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  <a:round/>
            <a:headEnd type="none" w="sm" len="sm"/>
            <a:tailEnd type="none" w="sm" len="sm"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l" eaLnBrk="1" hangingPunct="1"/>
            <a:endParaRPr lang="en-US" sz="2400" b="0">
              <a:solidFill>
                <a:prstClr val="black"/>
              </a:solidFill>
              <a:latin typeface="Arial" pitchFamily="34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1379928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1447800" y="0"/>
            <a:ext cx="6400800" cy="9906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lvl1pPr>
              <a:defRPr lang="en-US" sz="30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anose="02040502050505030304" pitchFamily="18" charset="0"/>
                <a:cs typeface="Arial" panose="020B0604020202020204" pitchFamily="34" charset="0"/>
              </a:defRPr>
            </a:lvl1pPr>
          </a:lstStyle>
          <a:p>
            <a:pPr lvl="0" defTabSz="914400" eaLnBrk="1" latinLnBrk="0" hangingPunct="1">
              <a:lnSpc>
                <a:spcPct val="85000"/>
              </a:lnSpc>
              <a:buNone/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7" name="Line 4"/>
          <p:cNvSpPr>
            <a:spLocks noChangeShapeType="1"/>
          </p:cNvSpPr>
          <p:nvPr userDrawn="1"/>
        </p:nvSpPr>
        <p:spPr bwMode="auto">
          <a:xfrm>
            <a:off x="4495800" y="1021080"/>
            <a:ext cx="0" cy="5532120"/>
          </a:xfrm>
          <a:prstGeom prst="line">
            <a:avLst/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  <a:round/>
            <a:headEnd type="none" w="sm" len="sm"/>
            <a:tailEnd type="none" w="sm" len="sm"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l" eaLnBrk="1" hangingPunct="1"/>
            <a:endParaRPr lang="en-US" sz="2400" b="0">
              <a:solidFill>
                <a:prstClr val="black"/>
              </a:solidFill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8" name="Line 3"/>
          <p:cNvSpPr>
            <a:spLocks noChangeShapeType="1"/>
          </p:cNvSpPr>
          <p:nvPr userDrawn="1"/>
        </p:nvSpPr>
        <p:spPr bwMode="auto">
          <a:xfrm>
            <a:off x="0" y="3802063"/>
            <a:ext cx="9143999" cy="0"/>
          </a:xfrm>
          <a:prstGeom prst="line">
            <a:avLst/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  <a:round/>
            <a:headEnd type="none" w="sm" len="sm"/>
            <a:tailEnd type="none" w="sm" len="sm"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l" eaLnBrk="1" hangingPunct="1"/>
            <a:endParaRPr lang="en-US" sz="2400" b="0">
              <a:solidFill>
                <a:prstClr val="black"/>
              </a:solidFill>
              <a:latin typeface="Arial" pitchFamily="34" charset="0"/>
              <a:ea typeface="ＭＳ Ｐゴシック" pitchFamily="34" charset="-128"/>
            </a:endParaRPr>
          </a:p>
        </p:txBody>
      </p:sp>
      <p:pic>
        <p:nvPicPr>
          <p:cNvPr id="9" name="Picture 9" descr="Code30Logo27Apr06_lowres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0"/>
            <a:ext cx="891042" cy="866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Line 3"/>
          <p:cNvSpPr>
            <a:spLocks noChangeShapeType="1"/>
          </p:cNvSpPr>
          <p:nvPr userDrawn="1"/>
        </p:nvSpPr>
        <p:spPr bwMode="auto">
          <a:xfrm>
            <a:off x="0" y="6553200"/>
            <a:ext cx="9143999" cy="0"/>
          </a:xfrm>
          <a:prstGeom prst="line">
            <a:avLst/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  <a:round/>
            <a:headEnd type="none" w="sm" len="sm"/>
            <a:tailEnd type="none" w="sm" len="sm"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l" eaLnBrk="1" hangingPunct="1"/>
            <a:endParaRPr lang="en-US" sz="2400" b="0">
              <a:solidFill>
                <a:prstClr val="black"/>
              </a:solidFill>
              <a:latin typeface="Arial" pitchFamily="34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4816071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713458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latin typeface="Calibri"/>
              </a:rPr>
              <a:t>Soar Technology, Inc. Proprietary 	</a:t>
            </a:r>
            <a:fld id="{FFDA2092-A364-46F7-9828-66FD3AEC94BE}" type="datetime1">
              <a:rPr lang="en-US">
                <a:latin typeface="Calibri"/>
              </a:rPr>
              <a:pPr>
                <a:defRPr/>
              </a:pPr>
              <a:t>6/5/15</a:t>
            </a:fld>
            <a:endParaRPr lang="en-US" sz="14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9923CE7-956C-4C0C-A14B-D7CC22AFB9A9}" type="slidenum">
              <a:rPr lang="en-US">
                <a:solidFill>
                  <a:srgbClr val="FFFFFF"/>
                </a:solidFill>
                <a:latin typeface="Calibri"/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155283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1828800"/>
            <a:ext cx="3619500" cy="4267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38700" y="1828800"/>
            <a:ext cx="3619500" cy="4267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latin typeface="Calibri"/>
              </a:rPr>
              <a:t>Soar Technology, Inc. Proprietary 	</a:t>
            </a:r>
            <a:fld id="{FFDA2092-A364-46F7-9828-66FD3AEC94BE}" type="datetime1">
              <a:rPr lang="en-US">
                <a:latin typeface="Calibri"/>
              </a:rPr>
              <a:pPr>
                <a:defRPr/>
              </a:pPr>
              <a:t>6/5/15</a:t>
            </a:fld>
            <a:endParaRPr lang="en-US" sz="14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50F9FCB-0198-495D-904F-69E42D103941}" type="slidenum">
              <a:rPr lang="en-US">
                <a:solidFill>
                  <a:srgbClr val="FFFFFF"/>
                </a:solidFill>
                <a:latin typeface="Calibri"/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291952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latin typeface="Calibri"/>
              </a:rPr>
              <a:t>Soar Technology, Inc. Proprietary 	</a:t>
            </a:r>
            <a:fld id="{FFDA2092-A364-46F7-9828-66FD3AEC94BE}" type="datetime1">
              <a:rPr lang="en-US">
                <a:latin typeface="Calibri"/>
              </a:rPr>
              <a:pPr>
                <a:defRPr/>
              </a:pPr>
              <a:t>6/5/15</a:t>
            </a:fld>
            <a:endParaRPr lang="en-US" sz="14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544D0A3-6A20-40E1-BF5B-0F08A433C6EB}" type="slidenum">
              <a:rPr lang="en-US">
                <a:solidFill>
                  <a:srgbClr val="FFFFFF"/>
                </a:solidFill>
                <a:latin typeface="Calibri"/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696804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latin typeface="Calibri"/>
              </a:rPr>
              <a:t>Soar Technology, Inc. Proprietary 	</a:t>
            </a:r>
            <a:fld id="{FFDA2092-A364-46F7-9828-66FD3AEC94BE}" type="datetime1">
              <a:rPr lang="en-US">
                <a:latin typeface="Calibri"/>
              </a:rPr>
              <a:pPr>
                <a:defRPr/>
              </a:pPr>
              <a:t>6/5/15</a:t>
            </a:fld>
            <a:endParaRPr lang="en-US" sz="14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A23E22-FE34-4C66-95EB-5FD974151AC6}" type="slidenum">
              <a:rPr lang="en-US">
                <a:solidFill>
                  <a:srgbClr val="FFFFFF"/>
                </a:solidFill>
                <a:latin typeface="Calibri"/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15771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latin typeface="Calibri"/>
              </a:rPr>
              <a:t>Soar Technology, Inc. Proprietary 	</a:t>
            </a:r>
            <a:fld id="{FFDA2092-A364-46F7-9828-66FD3AEC94BE}" type="datetime1">
              <a:rPr lang="en-US">
                <a:latin typeface="Calibri"/>
              </a:rPr>
              <a:pPr>
                <a:defRPr/>
              </a:pPr>
              <a:t>6/5/15</a:t>
            </a:fld>
            <a:endParaRPr lang="en-US" sz="14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7A7974B-BCA5-427C-AFA1-CA11D918D0E7}" type="slidenum">
              <a:rPr lang="en-US">
                <a:solidFill>
                  <a:srgbClr val="FFFFFF"/>
                </a:solidFill>
                <a:latin typeface="Calibri"/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323666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latin typeface="Calibri"/>
              </a:rPr>
              <a:t>Soar Technology, Inc. Proprietary 	</a:t>
            </a:r>
            <a:fld id="{FFDA2092-A364-46F7-9828-66FD3AEC94BE}" type="datetime1">
              <a:rPr lang="en-US">
                <a:latin typeface="Calibri"/>
              </a:rPr>
              <a:pPr>
                <a:defRPr/>
              </a:pPr>
              <a:t>6/5/15</a:t>
            </a:fld>
            <a:endParaRPr lang="en-US" sz="14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A97B459-2551-478D-B09A-983E5F44FDA1}" type="slidenum">
              <a:rPr lang="en-US">
                <a:solidFill>
                  <a:srgbClr val="FFFFFF"/>
                </a:solidFill>
                <a:latin typeface="Calibri"/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385032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latin typeface="Calibri"/>
              </a:rPr>
              <a:t>Soar Technology, Inc. Proprietary 	</a:t>
            </a:r>
            <a:fld id="{FFDA2092-A364-46F7-9828-66FD3AEC94BE}" type="datetime1">
              <a:rPr lang="en-US">
                <a:latin typeface="Calibri"/>
              </a:rPr>
              <a:pPr>
                <a:defRPr/>
              </a:pPr>
              <a:t>6/5/15</a:t>
            </a:fld>
            <a:endParaRPr lang="en-US" sz="14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EE8AE30-AAC5-4D28-9158-EAAEA2F05559}" type="slidenum">
              <a:rPr lang="en-US">
                <a:solidFill>
                  <a:srgbClr val="FFFFFF"/>
                </a:solidFill>
                <a:latin typeface="Calibri"/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112724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3.xml"/><Relationship Id="rId12" Type="http://schemas.openxmlformats.org/officeDocument/2006/relationships/theme" Target="../theme/theme2.xml"/><Relationship Id="rId13" Type="http://schemas.openxmlformats.org/officeDocument/2006/relationships/image" Target="../media/image4.jpeg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7"/>
          <p:cNvSpPr>
            <a:spLocks noChangeArrowheads="1"/>
          </p:cNvSpPr>
          <p:nvPr userDrawn="1"/>
        </p:nvSpPr>
        <p:spPr bwMode="auto">
          <a:xfrm>
            <a:off x="0" y="0"/>
            <a:ext cx="533400" cy="6858000"/>
          </a:xfrm>
          <a:prstGeom prst="rect">
            <a:avLst/>
          </a:prstGeom>
          <a:solidFill>
            <a:srgbClr val="464847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l">
              <a:defRPr/>
            </a:pPr>
            <a:endParaRPr lang="en-US" sz="2400" b="0" baseline="-25000">
              <a:solidFill>
                <a:srgbClr val="000000"/>
              </a:solidFill>
              <a:latin typeface="Arial" charset="0"/>
              <a:ea typeface="ヒラギノ角ゴ Pro W3" pitchFamily="28" charset="-128"/>
              <a:cs typeface="ヒラギノ角ゴ Pro W3"/>
            </a:endParaRPr>
          </a:p>
        </p:txBody>
      </p:sp>
      <p:sp>
        <p:nvSpPr>
          <p:cNvPr id="1032" name="Rectangle 8"/>
          <p:cNvSpPr>
            <a:spLocks noChangeArrowheads="1"/>
          </p:cNvSpPr>
          <p:nvPr userDrawn="1"/>
        </p:nvSpPr>
        <p:spPr bwMode="auto">
          <a:xfrm>
            <a:off x="8915400" y="0"/>
            <a:ext cx="228600" cy="6858000"/>
          </a:xfrm>
          <a:prstGeom prst="rect">
            <a:avLst/>
          </a:prstGeom>
          <a:solidFill>
            <a:srgbClr val="F4D66C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l">
              <a:defRPr/>
            </a:pPr>
            <a:endParaRPr lang="en-US" sz="2400" b="0" baseline="-25000">
              <a:solidFill>
                <a:srgbClr val="000000"/>
              </a:solidFill>
              <a:latin typeface="Arial" charset="0"/>
              <a:ea typeface="ヒラギノ角ゴ Pro W3" pitchFamily="28" charset="-128"/>
              <a:cs typeface="ヒラギノ角ゴ Pro W3"/>
            </a:endParaRPr>
          </a:p>
        </p:txBody>
      </p:sp>
      <p:sp>
        <p:nvSpPr>
          <p:cNvPr id="1033" name="Rectangle 9"/>
          <p:cNvSpPr>
            <a:spLocks noChangeArrowheads="1"/>
          </p:cNvSpPr>
          <p:nvPr userDrawn="1"/>
        </p:nvSpPr>
        <p:spPr bwMode="auto">
          <a:xfrm>
            <a:off x="619125" y="0"/>
            <a:ext cx="8220075" cy="6858000"/>
          </a:xfrm>
          <a:prstGeom prst="rect">
            <a:avLst/>
          </a:prstGeom>
          <a:solidFill>
            <a:srgbClr val="DCDEDE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l">
              <a:defRPr/>
            </a:pPr>
            <a:endParaRPr lang="en-US" sz="2400" b="0" baseline="-25000">
              <a:solidFill>
                <a:srgbClr val="000000"/>
              </a:solidFill>
              <a:latin typeface="Arial" charset="0"/>
              <a:ea typeface="ヒラギノ角ゴ Pro W3" pitchFamily="28" charset="-128"/>
              <a:cs typeface="ヒラギノ角ゴ Pro W3"/>
            </a:endParaRPr>
          </a:p>
        </p:txBody>
      </p:sp>
      <p:sp>
        <p:nvSpPr>
          <p:cNvPr id="1029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066800" y="914400"/>
            <a:ext cx="73914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3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066800" y="1828800"/>
            <a:ext cx="7391400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2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054100" y="6337300"/>
            <a:ext cx="7391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600" baseline="0">
                <a:solidFill>
                  <a:srgbClr val="464847"/>
                </a:solidFill>
                <a:latin typeface="+mn-lt"/>
                <a:ea typeface="ヒラギノ角ゴ Pro W3" pitchFamily="28" charset="-128"/>
                <a:cs typeface="+mn-cs"/>
              </a:defRPr>
            </a:lvl1pPr>
          </a:lstStyle>
          <a:p>
            <a:pPr algn="l">
              <a:defRPr/>
            </a:pPr>
            <a:r>
              <a:rPr lang="en-US" b="0">
                <a:latin typeface="Calibri"/>
              </a:rPr>
              <a:t>Soar Technology, Inc. Proprietary 	</a:t>
            </a:r>
            <a:fld id="{FFDA2092-A364-46F7-9828-66FD3AEC94BE}" type="datetime1">
              <a:rPr lang="en-US" b="0">
                <a:latin typeface="Calibri"/>
              </a:rPr>
              <a:pPr algn="l">
                <a:defRPr/>
              </a:pPr>
              <a:t>6/5/15</a:t>
            </a:fld>
            <a:endParaRPr lang="en-US" sz="1400" b="0">
              <a:latin typeface="Calibri"/>
            </a:endParaRPr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0" y="6337300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600" baseline="0">
                <a:solidFill>
                  <a:schemeClr val="bg1"/>
                </a:solidFill>
                <a:latin typeface="+mn-lt"/>
                <a:ea typeface="ヒラギノ角ゴ Pro W3" pitchFamily="28" charset="-128"/>
                <a:cs typeface="+mn-cs"/>
              </a:defRPr>
            </a:lvl1pPr>
          </a:lstStyle>
          <a:p>
            <a:pPr>
              <a:defRPr/>
            </a:pPr>
            <a:fld id="{8BBE0A09-D7BE-4045-BB5E-A5659490050F}" type="slidenum">
              <a:rPr lang="en-US" b="0">
                <a:solidFill>
                  <a:srgbClr val="FFFFFF"/>
                </a:solidFill>
                <a:latin typeface="Calibri"/>
              </a:rPr>
              <a:pPr>
                <a:defRPr/>
              </a:pPr>
              <a:t>‹#›</a:t>
            </a:fld>
            <a:endParaRPr lang="en-US" b="0">
              <a:solidFill>
                <a:srgbClr val="FFFFFF"/>
              </a:solidFill>
              <a:latin typeface="Calibri"/>
            </a:endParaRPr>
          </a:p>
        </p:txBody>
      </p:sp>
      <p:pic>
        <p:nvPicPr>
          <p:cNvPr id="4" name="Picture 15" descr="logo-horizontal-one_color_white"/>
          <p:cNvPicPr>
            <a:picLocks noChangeAspect="1" noChangeArrowheads="1"/>
          </p:cNvPicPr>
          <p:nvPr userDrawn="1"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153988" y="677863"/>
            <a:ext cx="269875" cy="1692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807613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  <p:sldLayoutId id="2147483719" r:id="rId2"/>
    <p:sldLayoutId id="2147483720" r:id="rId3"/>
    <p:sldLayoutId id="2147483721" r:id="rId4"/>
    <p:sldLayoutId id="2147483722" r:id="rId5"/>
    <p:sldLayoutId id="2147483723" r:id="rId6"/>
    <p:sldLayoutId id="2147483724" r:id="rId7"/>
    <p:sldLayoutId id="2147483725" r:id="rId8"/>
    <p:sldLayoutId id="2147483726" r:id="rId9"/>
    <p:sldLayoutId id="2147483727" r:id="rId10"/>
    <p:sldLayoutId id="2147483728" r:id="rId11"/>
    <p:sldLayoutId id="2147483729" r:id="rId12"/>
  </p:sldLayoutIdLst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007790"/>
          </a:solidFill>
          <a:latin typeface="+mj-lt"/>
          <a:ea typeface="+mj-ea"/>
          <a:cs typeface="ヒラギノ角ゴ Pro W3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007790"/>
          </a:solidFill>
          <a:latin typeface="Calibri" pitchFamily="28" charset="0"/>
          <a:ea typeface="ヒラギノ角ゴ Pro W3" pitchFamily="28" charset="-128"/>
          <a:cs typeface="ヒラギノ角ゴ Pro W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007790"/>
          </a:solidFill>
          <a:latin typeface="Calibri" pitchFamily="28" charset="0"/>
          <a:ea typeface="ヒラギノ角ゴ Pro W3" pitchFamily="28" charset="-128"/>
          <a:cs typeface="ヒラギノ角ゴ Pro W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007790"/>
          </a:solidFill>
          <a:latin typeface="Calibri" pitchFamily="28" charset="0"/>
          <a:ea typeface="ヒラギノ角ゴ Pro W3" pitchFamily="28" charset="-128"/>
          <a:cs typeface="ヒラギノ角ゴ Pro W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007790"/>
          </a:solidFill>
          <a:latin typeface="Calibri" pitchFamily="28" charset="0"/>
          <a:ea typeface="ヒラギノ角ゴ Pro W3" pitchFamily="28" charset="-128"/>
          <a:cs typeface="ヒラギノ角ゴ Pro W3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rgbClr val="007790"/>
          </a:solidFill>
          <a:latin typeface="Calibri" pitchFamily="28" charset="0"/>
          <a:ea typeface="ヒラギノ角ゴ Pro W3" pitchFamily="28" charset="-128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rgbClr val="007790"/>
          </a:solidFill>
          <a:latin typeface="Calibri" pitchFamily="28" charset="0"/>
          <a:ea typeface="ヒラギノ角ゴ Pro W3" pitchFamily="28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rgbClr val="007790"/>
          </a:solidFill>
          <a:latin typeface="Calibri" pitchFamily="28" charset="0"/>
          <a:ea typeface="ヒラギノ角ゴ Pro W3" pitchFamily="28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rgbClr val="007790"/>
          </a:solidFill>
          <a:latin typeface="Calibri" pitchFamily="28" charset="0"/>
          <a:ea typeface="ヒラギノ角ゴ Pro W3" pitchFamily="28" charset="-128"/>
        </a:defRPr>
      </a:lvl9pPr>
    </p:titleStyle>
    <p:bodyStyle>
      <a:lvl1pPr marL="171450" indent="-171450" algn="l" rtl="0" eaLnBrk="0" fontAlgn="base" hangingPunct="0">
        <a:spcBef>
          <a:spcPct val="20000"/>
        </a:spcBef>
        <a:spcAft>
          <a:spcPct val="0"/>
        </a:spcAft>
        <a:buClr>
          <a:srgbClr val="007790"/>
        </a:buClr>
        <a:buFont typeface="Times" pitchFamily="18" charset="0"/>
        <a:buChar char="•"/>
        <a:defRPr>
          <a:solidFill>
            <a:srgbClr val="000000"/>
          </a:solidFill>
          <a:latin typeface="+mn-lt"/>
          <a:ea typeface="+mn-ea"/>
          <a:cs typeface="ヒラギノ角ゴ Pro W3"/>
        </a:defRPr>
      </a:lvl1pPr>
      <a:lvl2pPr marL="454025" indent="-168275" algn="l" rtl="0" eaLnBrk="0" fontAlgn="base" hangingPunct="0">
        <a:spcBef>
          <a:spcPct val="20000"/>
        </a:spcBef>
        <a:spcAft>
          <a:spcPct val="0"/>
        </a:spcAft>
        <a:buClr>
          <a:srgbClr val="007790"/>
        </a:buClr>
        <a:buFont typeface="Times" pitchFamily="18" charset="0"/>
        <a:buChar char="•"/>
        <a:defRPr>
          <a:solidFill>
            <a:srgbClr val="464847"/>
          </a:solidFill>
          <a:latin typeface="+mn-lt"/>
          <a:ea typeface="+mn-ea"/>
          <a:cs typeface="ヒラギノ角ゴ Pro W3"/>
        </a:defRPr>
      </a:lvl2pPr>
      <a:lvl3pPr marL="741363" indent="-171450" algn="l" rtl="0" eaLnBrk="0" fontAlgn="base" hangingPunct="0">
        <a:spcBef>
          <a:spcPct val="20000"/>
        </a:spcBef>
        <a:spcAft>
          <a:spcPct val="0"/>
        </a:spcAft>
        <a:buClr>
          <a:srgbClr val="007790"/>
        </a:buClr>
        <a:buFont typeface="Times" pitchFamily="18" charset="0"/>
        <a:buChar char="•"/>
        <a:defRPr>
          <a:solidFill>
            <a:srgbClr val="464847"/>
          </a:solidFill>
          <a:latin typeface="+mn-lt"/>
          <a:ea typeface="+mn-ea"/>
          <a:cs typeface="ヒラギノ角ゴ Pro W3"/>
        </a:defRPr>
      </a:lvl3pPr>
      <a:lvl4pPr marL="1027113" indent="-171450" algn="l" rtl="0" eaLnBrk="0" fontAlgn="base" hangingPunct="0">
        <a:spcBef>
          <a:spcPct val="20000"/>
        </a:spcBef>
        <a:spcAft>
          <a:spcPct val="0"/>
        </a:spcAft>
        <a:buClr>
          <a:srgbClr val="007790"/>
        </a:buClr>
        <a:buFont typeface="Times" pitchFamily="18" charset="0"/>
        <a:buChar char="•"/>
        <a:defRPr>
          <a:solidFill>
            <a:srgbClr val="464847"/>
          </a:solidFill>
          <a:latin typeface="+mn-lt"/>
          <a:ea typeface="+mn-ea"/>
          <a:cs typeface="ヒラギノ角ゴ Pro W3"/>
        </a:defRPr>
      </a:lvl4pPr>
      <a:lvl5pPr marL="1312863" indent="-171450" algn="l" rtl="0" eaLnBrk="0" fontAlgn="base" hangingPunct="0">
        <a:spcBef>
          <a:spcPct val="20000"/>
        </a:spcBef>
        <a:spcAft>
          <a:spcPct val="0"/>
        </a:spcAft>
        <a:buClr>
          <a:srgbClr val="007790"/>
        </a:buClr>
        <a:buFont typeface="Times" pitchFamily="18" charset="0"/>
        <a:buChar char="•"/>
        <a:defRPr>
          <a:solidFill>
            <a:srgbClr val="464847"/>
          </a:solidFill>
          <a:latin typeface="+mn-lt"/>
          <a:ea typeface="+mn-ea"/>
          <a:cs typeface="ヒラギノ角ゴ Pro W3"/>
        </a:defRPr>
      </a:lvl5pPr>
      <a:lvl6pPr marL="1770063" indent="-171450" algn="l" rtl="0" fontAlgn="base">
        <a:spcBef>
          <a:spcPct val="20000"/>
        </a:spcBef>
        <a:spcAft>
          <a:spcPct val="0"/>
        </a:spcAft>
        <a:buClr>
          <a:srgbClr val="007790"/>
        </a:buClr>
        <a:buFont typeface="Times" pitchFamily="28" charset="0"/>
        <a:buChar char="•"/>
        <a:defRPr>
          <a:solidFill>
            <a:srgbClr val="464847"/>
          </a:solidFill>
          <a:latin typeface="+mn-lt"/>
          <a:ea typeface="+mn-ea"/>
        </a:defRPr>
      </a:lvl6pPr>
      <a:lvl7pPr marL="2227263" indent="-171450" algn="l" rtl="0" fontAlgn="base">
        <a:spcBef>
          <a:spcPct val="20000"/>
        </a:spcBef>
        <a:spcAft>
          <a:spcPct val="0"/>
        </a:spcAft>
        <a:buClr>
          <a:srgbClr val="007790"/>
        </a:buClr>
        <a:buFont typeface="Times" pitchFamily="28" charset="0"/>
        <a:buChar char="•"/>
        <a:defRPr>
          <a:solidFill>
            <a:srgbClr val="464847"/>
          </a:solidFill>
          <a:latin typeface="+mn-lt"/>
          <a:ea typeface="+mn-ea"/>
        </a:defRPr>
      </a:lvl7pPr>
      <a:lvl8pPr marL="2684463" indent="-171450" algn="l" rtl="0" fontAlgn="base">
        <a:spcBef>
          <a:spcPct val="20000"/>
        </a:spcBef>
        <a:spcAft>
          <a:spcPct val="0"/>
        </a:spcAft>
        <a:buClr>
          <a:srgbClr val="007790"/>
        </a:buClr>
        <a:buFont typeface="Times" pitchFamily="28" charset="0"/>
        <a:buChar char="•"/>
        <a:defRPr>
          <a:solidFill>
            <a:srgbClr val="464847"/>
          </a:solidFill>
          <a:latin typeface="+mn-lt"/>
          <a:ea typeface="+mn-ea"/>
        </a:defRPr>
      </a:lvl8pPr>
      <a:lvl9pPr marL="3141663" indent="-171450" algn="l" rtl="0" fontAlgn="base">
        <a:spcBef>
          <a:spcPct val="20000"/>
        </a:spcBef>
        <a:spcAft>
          <a:spcPct val="0"/>
        </a:spcAft>
        <a:buClr>
          <a:srgbClr val="007790"/>
        </a:buClr>
        <a:buFont typeface="Times" pitchFamily="28" charset="0"/>
        <a:buChar char="•"/>
        <a:defRPr>
          <a:solidFill>
            <a:srgbClr val="464847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9" descr="WhiteBottomBlueTop.jpg"/>
          <p:cNvPicPr>
            <a:picLocks noChangeAspect="1"/>
          </p:cNvPicPr>
          <p:nvPr userDrawn="1"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91299" name="AutoShape 3" descr="Untitled Attachment"/>
          <p:cNvSpPr>
            <a:spLocks noChangeAspect="1" noChangeArrowheads="1"/>
          </p:cNvSpPr>
          <p:nvPr/>
        </p:nvSpPr>
        <p:spPr bwMode="auto">
          <a:xfrm>
            <a:off x="4424363" y="3281363"/>
            <a:ext cx="296862" cy="296862"/>
          </a:xfrm>
          <a:prstGeom prst="rect">
            <a:avLst/>
          </a:prstGeom>
          <a:noFill/>
        </p:spPr>
        <p:txBody>
          <a:bodyPr/>
          <a:lstStyle/>
          <a:p>
            <a:pPr algn="l" eaLnBrk="1" hangingPunct="1">
              <a:defRPr/>
            </a:pPr>
            <a:endParaRPr lang="en-US" sz="1600" dirty="0">
              <a:solidFill>
                <a:srgbClr val="003399"/>
              </a:solidFill>
              <a:latin typeface="Calibri" pitchFamily="34" charset="0"/>
              <a:ea typeface="ＭＳ Ｐゴシック" pitchFamily="34" charset="-128"/>
            </a:endParaRPr>
          </a:p>
        </p:txBody>
      </p:sp>
      <p:sp>
        <p:nvSpPr>
          <p:cNvPr id="1591300" name="AutoShape 4" descr="Untitled Attachment"/>
          <p:cNvSpPr>
            <a:spLocks noChangeAspect="1" noChangeArrowheads="1"/>
          </p:cNvSpPr>
          <p:nvPr/>
        </p:nvSpPr>
        <p:spPr bwMode="auto">
          <a:xfrm>
            <a:off x="4424363" y="3281363"/>
            <a:ext cx="296862" cy="296862"/>
          </a:xfrm>
          <a:prstGeom prst="rect">
            <a:avLst/>
          </a:prstGeom>
          <a:noFill/>
        </p:spPr>
        <p:txBody>
          <a:bodyPr/>
          <a:lstStyle/>
          <a:p>
            <a:pPr algn="l" eaLnBrk="1" hangingPunct="1">
              <a:defRPr/>
            </a:pPr>
            <a:endParaRPr lang="en-US" sz="1600" dirty="0">
              <a:solidFill>
                <a:srgbClr val="003399"/>
              </a:solidFill>
              <a:latin typeface="Calibri" pitchFamily="34" charset="0"/>
              <a:ea typeface="ＭＳ Ｐゴシック" pitchFamily="34" charset="-128"/>
            </a:endParaRPr>
          </a:p>
        </p:txBody>
      </p:sp>
      <p:sp>
        <p:nvSpPr>
          <p:cNvPr id="1591305" name="Rectangle 9"/>
          <p:cNvSpPr>
            <a:spLocks noChangeArrowheads="1"/>
          </p:cNvSpPr>
          <p:nvPr/>
        </p:nvSpPr>
        <p:spPr bwMode="auto">
          <a:xfrm>
            <a:off x="2925763" y="6435725"/>
            <a:ext cx="2886075" cy="422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1" hangingPunct="1">
              <a:defRPr/>
            </a:pPr>
            <a:endParaRPr lang="en-US" sz="2400" dirty="0">
              <a:solidFill>
                <a:srgbClr val="FF3300"/>
              </a:solidFill>
              <a:latin typeface="Calibri" pitchFamily="34" charset="0"/>
              <a:ea typeface="ＭＳ Ｐゴシック" pitchFamily="34" charset="-128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2286000" y="6629400"/>
            <a:ext cx="4572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hangingPunct="1"/>
            <a:r>
              <a:rPr lang="en-US" sz="900" dirty="0" smtClean="0">
                <a:solidFill>
                  <a:prstClr val="black"/>
                </a:solidFill>
                <a:latin typeface="Palatino Linotype" panose="02040502050505030304" pitchFamily="18" charset="0"/>
                <a:ea typeface="ＭＳ Ｐゴシック" pitchFamily="34" charset="-128"/>
              </a:rPr>
              <a:t>FOUO.  </a:t>
            </a:r>
            <a:r>
              <a:rPr lang="en-US" sz="900" b="0" dirty="0" smtClean="0">
                <a:solidFill>
                  <a:prstClr val="black"/>
                </a:solidFill>
                <a:latin typeface="Palatino Linotype" panose="02040502050505030304" pitchFamily="18" charset="0"/>
                <a:ea typeface="ＭＳ Ｐゴシック" pitchFamily="34" charset="-128"/>
              </a:rPr>
              <a:t>For Official Use Only.</a:t>
            </a:r>
          </a:p>
        </p:txBody>
      </p:sp>
      <p:sp>
        <p:nvSpPr>
          <p:cNvPr id="15" name="TextBox 14"/>
          <p:cNvSpPr txBox="1"/>
          <p:nvPr userDrawn="1"/>
        </p:nvSpPr>
        <p:spPr>
          <a:xfrm>
            <a:off x="8534400" y="6571793"/>
            <a:ext cx="609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eaLnBrk="1" hangingPunct="1"/>
            <a:fld id="{A6DDA73A-A9CD-47D0-B62F-05D3941F2ADD}" type="slidenum">
              <a:rPr lang="en-US" sz="1200" b="0" smtClean="0">
                <a:solidFill>
                  <a:prstClr val="white">
                    <a:lumMod val="50000"/>
                  </a:prstClr>
                </a:solidFill>
                <a:latin typeface="Palatino Linotype" panose="02040502050505030304" pitchFamily="18" charset="0"/>
                <a:ea typeface="ＭＳ Ｐゴシック" pitchFamily="34" charset="-128"/>
              </a:rPr>
              <a:pPr algn="r" eaLnBrk="1" hangingPunct="1"/>
              <a:t>‹#›</a:t>
            </a:fld>
            <a:endParaRPr lang="en-US" sz="1200" b="0" dirty="0">
              <a:solidFill>
                <a:prstClr val="white">
                  <a:lumMod val="50000"/>
                </a:prstClr>
              </a:solidFill>
              <a:latin typeface="Palatino Linotype" panose="02040502050505030304" pitchFamily="18" charset="0"/>
              <a:ea typeface="ＭＳ Ｐゴシック" pitchFamily="34" charset="-128"/>
            </a:endParaRPr>
          </a:p>
        </p:txBody>
      </p:sp>
      <p:sp>
        <p:nvSpPr>
          <p:cNvPr id="18" name="Title Placeholder 1"/>
          <p:cNvSpPr>
            <a:spLocks noGrp="1"/>
          </p:cNvSpPr>
          <p:nvPr>
            <p:ph type="title"/>
          </p:nvPr>
        </p:nvSpPr>
        <p:spPr bwMode="auto">
          <a:xfrm>
            <a:off x="2286000" y="0"/>
            <a:ext cx="64008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193635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3" r:id="rId1"/>
    <p:sldLayoutId id="2147483904" r:id="rId2"/>
    <p:sldLayoutId id="2147483905" r:id="rId3"/>
    <p:sldLayoutId id="2147483906" r:id="rId4"/>
    <p:sldLayoutId id="2147483907" r:id="rId5"/>
    <p:sldLayoutId id="2147483908" r:id="rId6"/>
    <p:sldLayoutId id="2147483909" r:id="rId7"/>
    <p:sldLayoutId id="2147483910" r:id="rId8"/>
    <p:sldLayoutId id="2147483911" r:id="rId9"/>
    <p:sldLayoutId id="2147483912" r:id="rId10"/>
    <p:sldLayoutId id="2147483913" r:id="rId11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 b="1" kern="1200" baseline="0">
          <a:solidFill>
            <a:schemeClr val="bg1"/>
          </a:solidFill>
          <a:latin typeface="+mn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3399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3399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3399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3399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200" b="1">
          <a:solidFill>
            <a:srgbClr val="003399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200" b="1">
          <a:solidFill>
            <a:srgbClr val="003399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200" b="1">
          <a:solidFill>
            <a:srgbClr val="003399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200" b="1">
          <a:solidFill>
            <a:srgbClr val="003399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file://localhost/Users/vanlent/Desktop/Soar%20Workshop/MCWL%20IROC%20Draft.wmv" TargetMode="External"/><Relationship Id="rId3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file://localhost/Users/vanlent/Desktop/Soar%20Workshop/sc2ram-phase-1-demo-movie-high-definition.mp4" TargetMode="External"/><Relationship Id="rId3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file://localhost/Users/vanlent/Desktop/Soar%20Workshop/SID.wmv" TargetMode="Externa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06917" y="2819400"/>
            <a:ext cx="5636683" cy="1219200"/>
          </a:xfrm>
        </p:spPr>
        <p:txBody>
          <a:bodyPr/>
          <a:lstStyle/>
          <a:p>
            <a:pPr eaLnBrk="1" hangingPunct="1"/>
            <a:r>
              <a:rPr lang="en-US" dirty="0" smtClean="0"/>
              <a:t>Soar Technology Company Update</a:t>
            </a:r>
          </a:p>
        </p:txBody>
      </p:sp>
    </p:spTree>
    <p:extLst>
      <p:ext uri="{BB962C8B-B14F-4D97-AF65-F5344CB8AC3E}">
        <p14:creationId xmlns:p14="http://schemas.microsoft.com/office/powerpoint/2010/main" val="14994368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SID IROC video</a:t>
            </a:r>
            <a:endParaRPr lang="en-US" dirty="0"/>
          </a:p>
        </p:txBody>
      </p:sp>
      <p:pic>
        <p:nvPicPr>
          <p:cNvPr id="6" name="Content Placeholder 5" descr="Screen Shot 2015-06-04 at 2.28.52 PM.png">
            <a:hlinkClick r:id="rId2" action="ppaction://hlinkfile"/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7809" b="-17809"/>
          <a:stretch>
            <a:fillRect/>
          </a:stretch>
        </p:blipFill>
        <p:spPr>
          <a:xfrm>
            <a:off x="952500" y="1120775"/>
            <a:ext cx="7505700" cy="5203825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latin typeface="Calibri"/>
              </a:rPr>
              <a:t>Soar Technology, Inc. Proprietary 	</a:t>
            </a:r>
            <a:fld id="{FFDA2092-A364-46F7-9828-66FD3AEC94BE}" type="datetime1">
              <a:rPr lang="en-US" smtClean="0">
                <a:latin typeface="Calibri"/>
              </a:rPr>
              <a:pPr>
                <a:defRPr/>
              </a:pPr>
              <a:t>6/5/15</a:t>
            </a:fld>
            <a:endParaRPr lang="en-US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1584143-B998-47E3-B9C1-542B66EB220E}" type="slidenum">
              <a:rPr lang="en-US" smtClean="0">
                <a:solidFill>
                  <a:srgbClr val="FFFFFF"/>
                </a:solidFill>
                <a:latin typeface="Calibri"/>
              </a:rPr>
              <a:pPr>
                <a:defRPr/>
              </a:pPr>
              <a:t>10</a:t>
            </a:fld>
            <a:endParaRPr lang="en-US">
              <a:solidFill>
                <a:srgbClr val="FFFFFF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298779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SC2RAM video</a:t>
            </a:r>
            <a:endParaRPr lang="en-US" dirty="0"/>
          </a:p>
        </p:txBody>
      </p:sp>
      <p:pic>
        <p:nvPicPr>
          <p:cNvPr id="6" name="Content Placeholder 5" descr="Screen Shot 2015-06-04 at 2.30.20 PM.png">
            <a:hlinkClick r:id="rId2" action="ppaction://hlinkfile"/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091" r="-4091"/>
          <a:stretch>
            <a:fillRect/>
          </a:stretch>
        </p:blipFill>
        <p:spPr/>
      </p:pic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latin typeface="Calibri"/>
              </a:rPr>
              <a:t>Soar Technology, Inc. Proprietary 	</a:t>
            </a:r>
            <a:fld id="{FFDA2092-A364-46F7-9828-66FD3AEC94BE}" type="datetime1">
              <a:rPr lang="en-US" smtClean="0">
                <a:latin typeface="Calibri"/>
              </a:rPr>
              <a:pPr>
                <a:defRPr/>
              </a:pPr>
              <a:t>6/5/15</a:t>
            </a:fld>
            <a:endParaRPr lang="en-US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1584143-B998-47E3-B9C1-542B66EB220E}" type="slidenum">
              <a:rPr lang="en-US" smtClean="0">
                <a:solidFill>
                  <a:srgbClr val="FFFFFF"/>
                </a:solidFill>
                <a:latin typeface="Calibri"/>
              </a:rPr>
              <a:pPr>
                <a:defRPr/>
              </a:pPr>
              <a:t>11</a:t>
            </a:fld>
            <a:endParaRPr lang="en-US">
              <a:solidFill>
                <a:srgbClr val="FFFFFF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675207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457200"/>
            <a:ext cx="7391400" cy="609600"/>
          </a:xfrm>
        </p:spPr>
        <p:txBody>
          <a:bodyPr/>
          <a:lstStyle/>
          <a:p>
            <a:r>
              <a:rPr lang="en-US" dirty="0" smtClean="0"/>
              <a:t>Contributions to the Soar community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6800" y="1219200"/>
            <a:ext cx="7620000" cy="4495800"/>
          </a:xfrm>
        </p:spPr>
        <p:txBody>
          <a:bodyPr/>
          <a:lstStyle/>
          <a:p>
            <a:r>
              <a:rPr lang="en-US" dirty="0" err="1" smtClean="0"/>
              <a:t>jSoar</a:t>
            </a:r>
            <a:endParaRPr lang="en-US" dirty="0" smtClean="0"/>
          </a:p>
          <a:p>
            <a:pPr lvl="1"/>
            <a:r>
              <a:rPr lang="en-US" dirty="0" err="1" smtClean="0"/>
              <a:t>jSoar</a:t>
            </a:r>
            <a:r>
              <a:rPr lang="en-US" dirty="0" smtClean="0"/>
              <a:t> </a:t>
            </a:r>
            <a:r>
              <a:rPr lang="en-US" dirty="0" smtClean="0"/>
              <a:t>0.14.3 </a:t>
            </a:r>
            <a:r>
              <a:rPr lang="en-US" dirty="0" smtClean="0"/>
              <a:t>released this morning</a:t>
            </a:r>
          </a:p>
          <a:p>
            <a:pPr lvl="1"/>
            <a:r>
              <a:rPr lang="en-US" dirty="0" smtClean="0"/>
              <a:t>See Bob </a:t>
            </a:r>
            <a:r>
              <a:rPr lang="en-US" dirty="0" err="1" smtClean="0"/>
              <a:t>Marinier’s</a:t>
            </a:r>
            <a:r>
              <a:rPr lang="en-US" dirty="0" smtClean="0"/>
              <a:t> talk this morning</a:t>
            </a:r>
          </a:p>
          <a:p>
            <a:r>
              <a:rPr lang="en-US" dirty="0" err="1" smtClean="0"/>
              <a:t>SoarIDE</a:t>
            </a:r>
            <a:endParaRPr lang="en-US" dirty="0" smtClean="0"/>
          </a:p>
          <a:p>
            <a:pPr lvl="1"/>
            <a:r>
              <a:rPr lang="en-US" dirty="0" smtClean="0"/>
              <a:t>Re-engaging in supporting and extending the </a:t>
            </a:r>
            <a:r>
              <a:rPr lang="en-US" dirty="0" err="1" smtClean="0"/>
              <a:t>SoarIDE</a:t>
            </a:r>
            <a:endParaRPr lang="en-US" dirty="0" smtClean="0"/>
          </a:p>
          <a:p>
            <a:pPr lvl="1"/>
            <a:r>
              <a:rPr lang="en-US" dirty="0" smtClean="0"/>
              <a:t>See Bob </a:t>
            </a:r>
            <a:r>
              <a:rPr lang="en-US" dirty="0" err="1" smtClean="0"/>
              <a:t>Marinier’s</a:t>
            </a:r>
            <a:r>
              <a:rPr lang="en-US" dirty="0" smtClean="0"/>
              <a:t> talk this morning</a:t>
            </a:r>
          </a:p>
          <a:p>
            <a:r>
              <a:rPr lang="en-US" dirty="0" smtClean="0"/>
              <a:t>Soar Programmer’s Guide</a:t>
            </a:r>
          </a:p>
          <a:p>
            <a:pPr lvl="1"/>
            <a:r>
              <a:rPr lang="en-US" dirty="0" smtClean="0"/>
              <a:t>Captures lessons learned in developing Soar agents</a:t>
            </a:r>
          </a:p>
          <a:p>
            <a:pPr lvl="1"/>
            <a:r>
              <a:rPr lang="en-US" dirty="0" smtClean="0"/>
              <a:t>See Bob </a:t>
            </a:r>
            <a:r>
              <a:rPr lang="en-US" dirty="0" err="1" smtClean="0"/>
              <a:t>Marinier’s</a:t>
            </a:r>
            <a:r>
              <a:rPr lang="en-US" dirty="0" smtClean="0"/>
              <a:t> talk this morning</a:t>
            </a:r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328E2CC-2272-4778-82D0-26E8F4C6C3D1}" type="datetime1">
              <a:rPr lang="en-US" smtClean="0"/>
              <a:pPr>
                <a:defRPr/>
              </a:pPr>
              <a:t>6/5/15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0" y="6324600"/>
            <a:ext cx="533400" cy="304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38BFEE3B-078A-4FAD-B497-EF98C5D94C0D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3510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457200"/>
            <a:ext cx="7391400" cy="609600"/>
          </a:xfrm>
        </p:spPr>
        <p:txBody>
          <a:bodyPr/>
          <a:lstStyle/>
          <a:p>
            <a:r>
              <a:rPr lang="en-US" dirty="0" smtClean="0"/>
              <a:t>Nuggets and Coal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6800" y="1219200"/>
            <a:ext cx="7620000" cy="4495800"/>
          </a:xfrm>
        </p:spPr>
        <p:txBody>
          <a:bodyPr/>
          <a:lstStyle/>
          <a:p>
            <a:r>
              <a:rPr lang="en-US" dirty="0" smtClean="0"/>
              <a:t>Nuggets</a:t>
            </a:r>
          </a:p>
          <a:p>
            <a:pPr lvl="1"/>
            <a:r>
              <a:rPr lang="en-US" dirty="0" smtClean="0"/>
              <a:t>Gaining momentum in applying Soar (and other AI technologies) to </a:t>
            </a:r>
            <a:r>
              <a:rPr lang="en-US" dirty="0" err="1" smtClean="0"/>
              <a:t>cybersecurity</a:t>
            </a:r>
            <a:endParaRPr lang="en-US" dirty="0" smtClean="0"/>
          </a:p>
          <a:p>
            <a:pPr lvl="1"/>
            <a:r>
              <a:rPr lang="en-US" dirty="0" smtClean="0"/>
              <a:t>Back on a growth trajectory after weathering the storm of sequestration</a:t>
            </a:r>
          </a:p>
          <a:p>
            <a:pPr lvl="1"/>
            <a:r>
              <a:rPr lang="en-US" dirty="0" smtClean="0"/>
              <a:t>At least 7 consecutive years of profitability</a:t>
            </a:r>
          </a:p>
          <a:p>
            <a:pPr lvl="1"/>
            <a:r>
              <a:rPr lang="en-US" dirty="0" smtClean="0"/>
              <a:t>Exploring commercialization of Soar-based technologies</a:t>
            </a:r>
          </a:p>
          <a:p>
            <a:pPr lvl="1"/>
            <a:r>
              <a:rPr lang="en-US" dirty="0" smtClean="0"/>
              <a:t>Exciting new office location in Orlando</a:t>
            </a:r>
          </a:p>
          <a:p>
            <a:r>
              <a:rPr lang="en-US" dirty="0" smtClean="0"/>
              <a:t>Nugget and Coal</a:t>
            </a:r>
          </a:p>
          <a:p>
            <a:pPr lvl="1"/>
            <a:r>
              <a:rPr lang="en-US" dirty="0" smtClean="0"/>
              <a:t>Emergence of </a:t>
            </a:r>
            <a:r>
              <a:rPr lang="en-US" dirty="0" err="1" smtClean="0"/>
              <a:t>competimates</a:t>
            </a:r>
            <a:r>
              <a:rPr lang="en-US" dirty="0" smtClean="0"/>
              <a:t> proposing Soar-based solutions to the </a:t>
            </a:r>
            <a:r>
              <a:rPr lang="en-US" dirty="0" err="1" smtClean="0"/>
              <a:t>DoD</a:t>
            </a:r>
            <a:endParaRPr lang="en-US" dirty="0" smtClean="0"/>
          </a:p>
          <a:p>
            <a:r>
              <a:rPr lang="en-US" dirty="0" smtClean="0"/>
              <a:t>Coal</a:t>
            </a:r>
          </a:p>
          <a:p>
            <a:pPr lvl="1"/>
            <a:r>
              <a:rPr lang="en-US" dirty="0" smtClean="0"/>
              <a:t>Significant competition in hiring AI researchers</a:t>
            </a:r>
          </a:p>
          <a:p>
            <a:pPr lvl="1"/>
            <a:r>
              <a:rPr lang="en-US" dirty="0" smtClean="0"/>
              <a:t>Significant competition in retaining senior software engineers</a:t>
            </a:r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328E2CC-2272-4778-82D0-26E8F4C6C3D1}" type="datetime1">
              <a:rPr lang="en-US" smtClean="0"/>
              <a:pPr>
                <a:defRPr/>
              </a:pPr>
              <a:t>6/5/15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0" y="6324600"/>
            <a:ext cx="533400" cy="304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38BFEE3B-078A-4FAD-B497-EF98C5D94C0D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7527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Enhancing human performance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latin typeface="Calibri"/>
              </a:rPr>
              <a:t>Soar Technology, Inc. Proprietary 	</a:t>
            </a:r>
            <a:fld id="{FFDA2092-A364-46F7-9828-66FD3AEC94BE}" type="datetime1">
              <a:rPr lang="en-US" smtClean="0">
                <a:latin typeface="Calibri"/>
              </a:rPr>
              <a:pPr>
                <a:defRPr/>
              </a:pPr>
              <a:t>6/5/15</a:t>
            </a:fld>
            <a:endParaRPr lang="en-US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1584143-B998-47E3-B9C1-542B66EB220E}" type="slidenum">
              <a:rPr lang="en-US" smtClean="0">
                <a:solidFill>
                  <a:srgbClr val="FFFFFF"/>
                </a:solidFill>
                <a:latin typeface="Calibri"/>
              </a:rPr>
              <a:pPr>
                <a:defRPr/>
              </a:pPr>
              <a:t>2</a:t>
            </a:fld>
            <a:endParaRPr lang="en-US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9" name="Rounded Rectangle 8"/>
          <p:cNvSpPr/>
          <p:nvPr/>
        </p:nvSpPr>
        <p:spPr bwMode="auto">
          <a:xfrm rot="5400000">
            <a:off x="5029200" y="2819400"/>
            <a:ext cx="5029200" cy="1828800"/>
          </a:xfrm>
          <a:prstGeom prst="roundRect">
            <a:avLst/>
          </a:prstGeom>
          <a:solidFill>
            <a:srgbClr val="FFFF00">
              <a:alpha val="75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-2500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ヒラギノ角ゴ Pro W3" pitchFamily="28" charset="-128"/>
            </a:endParaRPr>
          </a:p>
        </p:txBody>
      </p:sp>
      <p:sp>
        <p:nvSpPr>
          <p:cNvPr id="12" name="Rounded Rectangle 11"/>
          <p:cNvSpPr/>
          <p:nvPr/>
        </p:nvSpPr>
        <p:spPr bwMode="auto">
          <a:xfrm rot="5400000">
            <a:off x="3048000" y="2819400"/>
            <a:ext cx="5029200" cy="1828800"/>
          </a:xfrm>
          <a:prstGeom prst="roundRect">
            <a:avLst/>
          </a:prstGeom>
          <a:solidFill>
            <a:srgbClr val="FFFF00">
              <a:alpha val="75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-2500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ヒラギノ角ゴ Pro W3" pitchFamily="28" charset="-128"/>
            </a:endParaRPr>
          </a:p>
        </p:txBody>
      </p:sp>
      <p:sp>
        <p:nvSpPr>
          <p:cNvPr id="13" name="Rounded Rectangle 12"/>
          <p:cNvSpPr/>
          <p:nvPr/>
        </p:nvSpPr>
        <p:spPr bwMode="auto">
          <a:xfrm rot="5400000">
            <a:off x="1066800" y="2819400"/>
            <a:ext cx="5029200" cy="1828800"/>
          </a:xfrm>
          <a:prstGeom prst="roundRect">
            <a:avLst/>
          </a:prstGeom>
          <a:solidFill>
            <a:srgbClr val="FFFF00">
              <a:alpha val="75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-2500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ヒラギノ角ゴ Pro W3" pitchFamily="28" charset="-128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667000" y="1295400"/>
            <a:ext cx="1828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Intelligent</a:t>
            </a:r>
            <a:br>
              <a:rPr lang="en-US" dirty="0" smtClean="0"/>
            </a:br>
            <a:r>
              <a:rPr lang="en-US" dirty="0" smtClean="0"/>
              <a:t>Training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648200" y="1295400"/>
            <a:ext cx="1828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Unmanned</a:t>
            </a:r>
            <a:br>
              <a:rPr lang="en-US" dirty="0" smtClean="0"/>
            </a:br>
            <a:r>
              <a:rPr lang="en-US" dirty="0" smtClean="0"/>
              <a:t>Platforms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6629400" y="1295400"/>
            <a:ext cx="1828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Decision Support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09882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Technology Innovation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latin typeface="Calibri"/>
              </a:rPr>
              <a:t>Soar Technology, Inc. Proprietary 	</a:t>
            </a:r>
            <a:fld id="{FFDA2092-A364-46F7-9828-66FD3AEC94BE}" type="datetime1">
              <a:rPr lang="en-US" smtClean="0">
                <a:latin typeface="Calibri"/>
              </a:rPr>
              <a:pPr>
                <a:defRPr/>
              </a:pPr>
              <a:t>6/5/15</a:t>
            </a:fld>
            <a:endParaRPr lang="en-US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1584143-B998-47E3-B9C1-542B66EB220E}" type="slidenum">
              <a:rPr lang="en-US" smtClean="0">
                <a:solidFill>
                  <a:srgbClr val="FFFFFF"/>
                </a:solidFill>
                <a:latin typeface="Calibri"/>
              </a:rPr>
              <a:pPr>
                <a:defRPr/>
              </a:pPr>
              <a:t>3</a:t>
            </a:fld>
            <a:endParaRPr lang="en-US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6" name="Rounded Rectangle 5"/>
          <p:cNvSpPr/>
          <p:nvPr/>
        </p:nvSpPr>
        <p:spPr bwMode="auto">
          <a:xfrm>
            <a:off x="838200" y="4876800"/>
            <a:ext cx="7848600" cy="1219200"/>
          </a:xfrm>
          <a:prstGeom prst="roundRect">
            <a:avLst/>
          </a:prstGeom>
          <a:solidFill>
            <a:schemeClr val="accent2">
              <a:lumMod val="75000"/>
              <a:alpha val="77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-2500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ヒラギノ角ゴ Pro W3" pitchFamily="28" charset="-128"/>
            </a:endParaRPr>
          </a:p>
        </p:txBody>
      </p:sp>
      <p:sp>
        <p:nvSpPr>
          <p:cNvPr id="7" name="Rounded Rectangle 6"/>
          <p:cNvSpPr/>
          <p:nvPr/>
        </p:nvSpPr>
        <p:spPr bwMode="auto">
          <a:xfrm>
            <a:off x="838200" y="3505200"/>
            <a:ext cx="7848600" cy="1219200"/>
          </a:xfrm>
          <a:prstGeom prst="roundRect">
            <a:avLst/>
          </a:prstGeom>
          <a:solidFill>
            <a:schemeClr val="accent2">
              <a:lumMod val="75000"/>
              <a:alpha val="77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-2500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ヒラギノ角ゴ Pro W3" pitchFamily="28" charset="-128"/>
            </a:endParaRPr>
          </a:p>
        </p:txBody>
      </p:sp>
      <p:sp>
        <p:nvSpPr>
          <p:cNvPr id="8" name="Rounded Rectangle 7"/>
          <p:cNvSpPr/>
          <p:nvPr/>
        </p:nvSpPr>
        <p:spPr bwMode="auto">
          <a:xfrm>
            <a:off x="838200" y="2133600"/>
            <a:ext cx="7848600" cy="1219200"/>
          </a:xfrm>
          <a:prstGeom prst="roundRect">
            <a:avLst/>
          </a:prstGeom>
          <a:solidFill>
            <a:schemeClr val="accent2">
              <a:lumMod val="75000"/>
              <a:alpha val="77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-2500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ヒラギノ角ゴ Pro W3" pitchFamily="28" charset="-128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38200" y="2537693"/>
            <a:ext cx="1828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Autonomy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838200" y="3914945"/>
            <a:ext cx="1828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Adaptation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838200" y="4984700"/>
            <a:ext cx="1828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Human/System</a:t>
            </a:r>
            <a:br>
              <a:rPr lang="en-US" dirty="0" smtClean="0"/>
            </a:br>
            <a:r>
              <a:rPr lang="en-US" dirty="0" smtClean="0"/>
              <a:t>Interface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8072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Enhancing × Technology Innovation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latin typeface="Calibri"/>
              </a:rPr>
              <a:t>Soar Technology, Inc. Proprietary 	</a:t>
            </a:r>
            <a:fld id="{FFDA2092-A364-46F7-9828-66FD3AEC94BE}" type="datetime1">
              <a:rPr lang="en-US" smtClean="0">
                <a:latin typeface="Calibri"/>
              </a:rPr>
              <a:pPr>
                <a:defRPr/>
              </a:pPr>
              <a:t>6/5/15</a:t>
            </a:fld>
            <a:endParaRPr lang="en-US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1584143-B998-47E3-B9C1-542B66EB220E}" type="slidenum">
              <a:rPr lang="en-US" smtClean="0">
                <a:solidFill>
                  <a:srgbClr val="FFFFFF"/>
                </a:solidFill>
                <a:latin typeface="Calibri"/>
              </a:rPr>
              <a:pPr>
                <a:defRPr/>
              </a:pPr>
              <a:t>4</a:t>
            </a:fld>
            <a:endParaRPr lang="en-US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6" name="Rounded Rectangle 5"/>
          <p:cNvSpPr/>
          <p:nvPr/>
        </p:nvSpPr>
        <p:spPr bwMode="auto">
          <a:xfrm>
            <a:off x="838200" y="4876800"/>
            <a:ext cx="7848600" cy="1219200"/>
          </a:xfrm>
          <a:prstGeom prst="roundRect">
            <a:avLst/>
          </a:prstGeom>
          <a:solidFill>
            <a:schemeClr val="accent2">
              <a:lumMod val="75000"/>
              <a:alpha val="77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-2500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ヒラギノ角ゴ Pro W3" pitchFamily="28" charset="-128"/>
            </a:endParaRPr>
          </a:p>
        </p:txBody>
      </p:sp>
      <p:sp>
        <p:nvSpPr>
          <p:cNvPr id="7" name="Rounded Rectangle 6"/>
          <p:cNvSpPr/>
          <p:nvPr/>
        </p:nvSpPr>
        <p:spPr bwMode="auto">
          <a:xfrm>
            <a:off x="838200" y="3505200"/>
            <a:ext cx="7848600" cy="1219200"/>
          </a:xfrm>
          <a:prstGeom prst="roundRect">
            <a:avLst/>
          </a:prstGeom>
          <a:solidFill>
            <a:schemeClr val="accent2">
              <a:lumMod val="75000"/>
              <a:alpha val="77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-2500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ヒラギノ角ゴ Pro W3" pitchFamily="28" charset="-128"/>
            </a:endParaRPr>
          </a:p>
        </p:txBody>
      </p:sp>
      <p:sp>
        <p:nvSpPr>
          <p:cNvPr id="8" name="Rounded Rectangle 7"/>
          <p:cNvSpPr/>
          <p:nvPr/>
        </p:nvSpPr>
        <p:spPr bwMode="auto">
          <a:xfrm>
            <a:off x="838200" y="2133600"/>
            <a:ext cx="7848600" cy="1219200"/>
          </a:xfrm>
          <a:prstGeom prst="roundRect">
            <a:avLst/>
          </a:prstGeom>
          <a:solidFill>
            <a:schemeClr val="accent2">
              <a:lumMod val="75000"/>
              <a:alpha val="77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-2500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ヒラギノ角ゴ Pro W3" pitchFamily="28" charset="-128"/>
            </a:endParaRPr>
          </a:p>
        </p:txBody>
      </p:sp>
      <p:sp>
        <p:nvSpPr>
          <p:cNvPr id="9" name="Rounded Rectangle 8"/>
          <p:cNvSpPr/>
          <p:nvPr/>
        </p:nvSpPr>
        <p:spPr bwMode="auto">
          <a:xfrm rot="5400000">
            <a:off x="5029200" y="2819400"/>
            <a:ext cx="5029200" cy="1828800"/>
          </a:xfrm>
          <a:prstGeom prst="roundRect">
            <a:avLst/>
          </a:prstGeom>
          <a:solidFill>
            <a:srgbClr val="FFFF00">
              <a:alpha val="75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-2500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ヒラギノ角ゴ Pro W3" pitchFamily="28" charset="-128"/>
            </a:endParaRPr>
          </a:p>
        </p:txBody>
      </p:sp>
      <p:sp>
        <p:nvSpPr>
          <p:cNvPr id="12" name="Rounded Rectangle 11"/>
          <p:cNvSpPr/>
          <p:nvPr/>
        </p:nvSpPr>
        <p:spPr bwMode="auto">
          <a:xfrm rot="5400000">
            <a:off x="3048000" y="2819400"/>
            <a:ext cx="5029200" cy="1828800"/>
          </a:xfrm>
          <a:prstGeom prst="roundRect">
            <a:avLst/>
          </a:prstGeom>
          <a:solidFill>
            <a:srgbClr val="FFFF00">
              <a:alpha val="75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-2500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ヒラギノ角ゴ Pro W3" pitchFamily="28" charset="-128"/>
            </a:endParaRPr>
          </a:p>
        </p:txBody>
      </p:sp>
      <p:sp>
        <p:nvSpPr>
          <p:cNvPr id="13" name="Rounded Rectangle 12"/>
          <p:cNvSpPr/>
          <p:nvPr/>
        </p:nvSpPr>
        <p:spPr bwMode="auto">
          <a:xfrm rot="5400000">
            <a:off x="1066800" y="2819400"/>
            <a:ext cx="5029200" cy="1828800"/>
          </a:xfrm>
          <a:prstGeom prst="roundRect">
            <a:avLst/>
          </a:prstGeom>
          <a:solidFill>
            <a:srgbClr val="FFFF00">
              <a:alpha val="75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-2500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ヒラギノ角ゴ Pro W3" pitchFamily="28" charset="-128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667000" y="1295400"/>
            <a:ext cx="1828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Intelligent</a:t>
            </a:r>
            <a:br>
              <a:rPr lang="en-US" dirty="0" smtClean="0"/>
            </a:br>
            <a:r>
              <a:rPr lang="en-US" dirty="0" smtClean="0"/>
              <a:t>Training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648200" y="1295400"/>
            <a:ext cx="1828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Unmanned</a:t>
            </a:r>
            <a:br>
              <a:rPr lang="en-US" dirty="0" smtClean="0"/>
            </a:br>
            <a:r>
              <a:rPr lang="en-US" dirty="0" smtClean="0"/>
              <a:t>Platforms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6629400" y="1295400"/>
            <a:ext cx="1828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Decision Support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838200" y="2537693"/>
            <a:ext cx="1828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Autonomy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838200" y="3914945"/>
            <a:ext cx="1828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Adaptation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838200" y="4984700"/>
            <a:ext cx="1828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Human/System</a:t>
            </a:r>
            <a:br>
              <a:rPr lang="en-US" dirty="0" smtClean="0"/>
            </a:br>
            <a:r>
              <a:rPr lang="en-US" dirty="0" smtClean="0"/>
              <a:t>Interface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4290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Enhancing × Technology Innovation × Domains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latin typeface="Calibri"/>
              </a:rPr>
              <a:t>Soar Technology, Inc. Proprietary 	</a:t>
            </a:r>
            <a:fld id="{FFDA2092-A364-46F7-9828-66FD3AEC94BE}" type="datetime1">
              <a:rPr lang="en-US" smtClean="0">
                <a:latin typeface="Calibri"/>
              </a:rPr>
              <a:pPr>
                <a:defRPr/>
              </a:pPr>
              <a:t>6/5/15</a:t>
            </a:fld>
            <a:endParaRPr lang="en-US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1584143-B998-47E3-B9C1-542B66EB220E}" type="slidenum">
              <a:rPr lang="en-US" smtClean="0">
                <a:solidFill>
                  <a:srgbClr val="FFFFFF"/>
                </a:solidFill>
                <a:latin typeface="Calibri"/>
              </a:rPr>
              <a:pPr>
                <a:defRPr/>
              </a:pPr>
              <a:t>5</a:t>
            </a:fld>
            <a:endParaRPr lang="en-US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6" name="Rounded Rectangle 5"/>
          <p:cNvSpPr/>
          <p:nvPr/>
        </p:nvSpPr>
        <p:spPr bwMode="auto">
          <a:xfrm>
            <a:off x="838200" y="4876800"/>
            <a:ext cx="7848600" cy="1219200"/>
          </a:xfrm>
          <a:prstGeom prst="roundRect">
            <a:avLst/>
          </a:prstGeom>
          <a:solidFill>
            <a:schemeClr val="accent2">
              <a:lumMod val="75000"/>
              <a:alpha val="77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-2500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ヒラギノ角ゴ Pro W3" pitchFamily="28" charset="-128"/>
            </a:endParaRPr>
          </a:p>
        </p:txBody>
      </p:sp>
      <p:sp>
        <p:nvSpPr>
          <p:cNvPr id="7" name="Rounded Rectangle 6"/>
          <p:cNvSpPr/>
          <p:nvPr/>
        </p:nvSpPr>
        <p:spPr bwMode="auto">
          <a:xfrm>
            <a:off x="838200" y="3505200"/>
            <a:ext cx="7848600" cy="1219200"/>
          </a:xfrm>
          <a:prstGeom prst="roundRect">
            <a:avLst/>
          </a:prstGeom>
          <a:solidFill>
            <a:schemeClr val="accent2">
              <a:lumMod val="75000"/>
              <a:alpha val="77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-2500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ヒラギノ角ゴ Pro W3" pitchFamily="28" charset="-128"/>
            </a:endParaRPr>
          </a:p>
        </p:txBody>
      </p:sp>
      <p:sp>
        <p:nvSpPr>
          <p:cNvPr id="8" name="Rounded Rectangle 7"/>
          <p:cNvSpPr/>
          <p:nvPr/>
        </p:nvSpPr>
        <p:spPr bwMode="auto">
          <a:xfrm>
            <a:off x="838200" y="2133600"/>
            <a:ext cx="7848600" cy="1219200"/>
          </a:xfrm>
          <a:prstGeom prst="roundRect">
            <a:avLst/>
          </a:prstGeom>
          <a:solidFill>
            <a:schemeClr val="accent2">
              <a:lumMod val="75000"/>
              <a:alpha val="77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-2500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ヒラギノ角ゴ Pro W3" pitchFamily="28" charset="-128"/>
            </a:endParaRPr>
          </a:p>
        </p:txBody>
      </p:sp>
      <p:sp>
        <p:nvSpPr>
          <p:cNvPr id="9" name="Rounded Rectangle 8"/>
          <p:cNvSpPr/>
          <p:nvPr/>
        </p:nvSpPr>
        <p:spPr bwMode="auto">
          <a:xfrm rot="5400000">
            <a:off x="5029200" y="2819400"/>
            <a:ext cx="5029200" cy="1828800"/>
          </a:xfrm>
          <a:prstGeom prst="roundRect">
            <a:avLst/>
          </a:prstGeom>
          <a:solidFill>
            <a:srgbClr val="FFFF00">
              <a:alpha val="75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-2500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ヒラギノ角ゴ Pro W3" pitchFamily="28" charset="-128"/>
            </a:endParaRPr>
          </a:p>
        </p:txBody>
      </p:sp>
      <p:sp>
        <p:nvSpPr>
          <p:cNvPr id="12" name="Rounded Rectangle 11"/>
          <p:cNvSpPr/>
          <p:nvPr/>
        </p:nvSpPr>
        <p:spPr bwMode="auto">
          <a:xfrm rot="5400000">
            <a:off x="3048000" y="2819400"/>
            <a:ext cx="5029200" cy="1828800"/>
          </a:xfrm>
          <a:prstGeom prst="roundRect">
            <a:avLst/>
          </a:prstGeom>
          <a:solidFill>
            <a:srgbClr val="FFFF00">
              <a:alpha val="75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-2500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ヒラギノ角ゴ Pro W3" pitchFamily="28" charset="-128"/>
            </a:endParaRPr>
          </a:p>
        </p:txBody>
      </p:sp>
      <p:sp>
        <p:nvSpPr>
          <p:cNvPr id="13" name="Rounded Rectangle 12"/>
          <p:cNvSpPr/>
          <p:nvPr/>
        </p:nvSpPr>
        <p:spPr bwMode="auto">
          <a:xfrm rot="5400000">
            <a:off x="1066800" y="2819400"/>
            <a:ext cx="5029200" cy="1828800"/>
          </a:xfrm>
          <a:prstGeom prst="roundRect">
            <a:avLst/>
          </a:prstGeom>
          <a:solidFill>
            <a:srgbClr val="FFFF00">
              <a:alpha val="75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-2500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ヒラギノ角ゴ Pro W3" pitchFamily="28" charset="-128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667000" y="1295400"/>
            <a:ext cx="1828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Intelligent</a:t>
            </a:r>
            <a:br>
              <a:rPr lang="en-US" dirty="0" smtClean="0"/>
            </a:br>
            <a:r>
              <a:rPr lang="en-US" dirty="0" smtClean="0"/>
              <a:t>Training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648200" y="1295400"/>
            <a:ext cx="1828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Unmanned</a:t>
            </a:r>
            <a:br>
              <a:rPr lang="en-US" dirty="0" smtClean="0"/>
            </a:br>
            <a:r>
              <a:rPr lang="en-US" dirty="0" smtClean="0"/>
              <a:t>Platforms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6629400" y="1295400"/>
            <a:ext cx="1828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Decision Support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838200" y="2537693"/>
            <a:ext cx="1828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Autonomy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838200" y="3914945"/>
            <a:ext cx="1828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Adaptation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838200" y="4984700"/>
            <a:ext cx="1828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Human/System</a:t>
            </a:r>
            <a:br>
              <a:rPr lang="en-US" dirty="0" smtClean="0"/>
            </a:br>
            <a:r>
              <a:rPr lang="en-US" dirty="0" smtClean="0"/>
              <a:t>Interface</a:t>
            </a:r>
            <a:endParaRPr lang="en-US" dirty="0"/>
          </a:p>
        </p:txBody>
      </p:sp>
      <p:sp>
        <p:nvSpPr>
          <p:cNvPr id="20" name="Rounded Rectangle 19"/>
          <p:cNvSpPr/>
          <p:nvPr/>
        </p:nvSpPr>
        <p:spPr bwMode="auto">
          <a:xfrm rot="5400000">
            <a:off x="3618422" y="1339730"/>
            <a:ext cx="3886200" cy="5626339"/>
          </a:xfrm>
          <a:prstGeom prst="roundRect">
            <a:avLst/>
          </a:prstGeom>
          <a:solidFill>
            <a:srgbClr val="008000">
              <a:alpha val="75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-25000" smtClean="0">
              <a:ln>
                <a:noFill/>
              </a:ln>
              <a:solidFill>
                <a:srgbClr val="008000"/>
              </a:solidFill>
              <a:effectLst/>
              <a:latin typeface="Arial" charset="0"/>
              <a:ea typeface="ヒラギノ角ゴ Pro W3" pitchFamily="28" charset="-128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793417" y="2209799"/>
            <a:ext cx="1828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Aviation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9060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Enhancing × Technology Innovation × Domains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latin typeface="Calibri"/>
              </a:rPr>
              <a:t>Soar Technology, Inc. Proprietary 	</a:t>
            </a:r>
            <a:fld id="{FFDA2092-A364-46F7-9828-66FD3AEC94BE}" type="datetime1">
              <a:rPr lang="en-US" smtClean="0">
                <a:latin typeface="Calibri"/>
              </a:rPr>
              <a:pPr>
                <a:defRPr/>
              </a:pPr>
              <a:t>6/5/15</a:t>
            </a:fld>
            <a:endParaRPr lang="en-US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1584143-B998-47E3-B9C1-542B66EB220E}" type="slidenum">
              <a:rPr lang="en-US" smtClean="0">
                <a:solidFill>
                  <a:srgbClr val="FFFFFF"/>
                </a:solidFill>
                <a:latin typeface="Calibri"/>
              </a:rPr>
              <a:pPr>
                <a:defRPr/>
              </a:pPr>
              <a:t>6</a:t>
            </a:fld>
            <a:endParaRPr lang="en-US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6" name="Rounded Rectangle 5"/>
          <p:cNvSpPr/>
          <p:nvPr/>
        </p:nvSpPr>
        <p:spPr bwMode="auto">
          <a:xfrm>
            <a:off x="838200" y="4876800"/>
            <a:ext cx="7848600" cy="1219200"/>
          </a:xfrm>
          <a:prstGeom prst="roundRect">
            <a:avLst/>
          </a:prstGeom>
          <a:solidFill>
            <a:schemeClr val="accent2">
              <a:lumMod val="75000"/>
              <a:alpha val="77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-2500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ヒラギノ角ゴ Pro W3" pitchFamily="28" charset="-128"/>
            </a:endParaRPr>
          </a:p>
        </p:txBody>
      </p:sp>
      <p:sp>
        <p:nvSpPr>
          <p:cNvPr id="7" name="Rounded Rectangle 6"/>
          <p:cNvSpPr/>
          <p:nvPr/>
        </p:nvSpPr>
        <p:spPr bwMode="auto">
          <a:xfrm>
            <a:off x="838200" y="3505200"/>
            <a:ext cx="7848600" cy="1219200"/>
          </a:xfrm>
          <a:prstGeom prst="roundRect">
            <a:avLst/>
          </a:prstGeom>
          <a:solidFill>
            <a:schemeClr val="accent2">
              <a:lumMod val="75000"/>
              <a:alpha val="77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-2500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ヒラギノ角ゴ Pro W3" pitchFamily="28" charset="-128"/>
            </a:endParaRPr>
          </a:p>
        </p:txBody>
      </p:sp>
      <p:sp>
        <p:nvSpPr>
          <p:cNvPr id="8" name="Rounded Rectangle 7"/>
          <p:cNvSpPr/>
          <p:nvPr/>
        </p:nvSpPr>
        <p:spPr bwMode="auto">
          <a:xfrm>
            <a:off x="838200" y="2133600"/>
            <a:ext cx="7848600" cy="1219200"/>
          </a:xfrm>
          <a:prstGeom prst="roundRect">
            <a:avLst/>
          </a:prstGeom>
          <a:solidFill>
            <a:schemeClr val="accent2">
              <a:lumMod val="75000"/>
              <a:alpha val="77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-2500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ヒラギノ角ゴ Pro W3" pitchFamily="28" charset="-128"/>
            </a:endParaRPr>
          </a:p>
        </p:txBody>
      </p:sp>
      <p:sp>
        <p:nvSpPr>
          <p:cNvPr id="9" name="Rounded Rectangle 8"/>
          <p:cNvSpPr/>
          <p:nvPr/>
        </p:nvSpPr>
        <p:spPr bwMode="auto">
          <a:xfrm rot="5400000">
            <a:off x="5029200" y="2819400"/>
            <a:ext cx="5029200" cy="1828800"/>
          </a:xfrm>
          <a:prstGeom prst="roundRect">
            <a:avLst/>
          </a:prstGeom>
          <a:solidFill>
            <a:srgbClr val="FFFF00">
              <a:alpha val="75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-2500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ヒラギノ角ゴ Pro W3" pitchFamily="28" charset="-128"/>
            </a:endParaRPr>
          </a:p>
        </p:txBody>
      </p:sp>
      <p:sp>
        <p:nvSpPr>
          <p:cNvPr id="12" name="Rounded Rectangle 11"/>
          <p:cNvSpPr/>
          <p:nvPr/>
        </p:nvSpPr>
        <p:spPr bwMode="auto">
          <a:xfrm rot="5400000">
            <a:off x="3048000" y="2819400"/>
            <a:ext cx="5029200" cy="1828800"/>
          </a:xfrm>
          <a:prstGeom prst="roundRect">
            <a:avLst/>
          </a:prstGeom>
          <a:solidFill>
            <a:srgbClr val="FFFF00">
              <a:alpha val="75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-2500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ヒラギノ角ゴ Pro W3" pitchFamily="28" charset="-128"/>
            </a:endParaRPr>
          </a:p>
        </p:txBody>
      </p:sp>
      <p:sp>
        <p:nvSpPr>
          <p:cNvPr id="13" name="Rounded Rectangle 12"/>
          <p:cNvSpPr/>
          <p:nvPr/>
        </p:nvSpPr>
        <p:spPr bwMode="auto">
          <a:xfrm rot="5400000">
            <a:off x="1066800" y="2819400"/>
            <a:ext cx="5029200" cy="1828800"/>
          </a:xfrm>
          <a:prstGeom prst="roundRect">
            <a:avLst/>
          </a:prstGeom>
          <a:solidFill>
            <a:srgbClr val="FFFF00">
              <a:alpha val="75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-2500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ヒラギノ角ゴ Pro W3" pitchFamily="28" charset="-128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667000" y="1295400"/>
            <a:ext cx="1828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Intelligent</a:t>
            </a:r>
            <a:br>
              <a:rPr lang="en-US" dirty="0" smtClean="0"/>
            </a:br>
            <a:r>
              <a:rPr lang="en-US" dirty="0" smtClean="0"/>
              <a:t>Training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648200" y="1295400"/>
            <a:ext cx="1828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Unmanned</a:t>
            </a:r>
            <a:br>
              <a:rPr lang="en-US" dirty="0" smtClean="0"/>
            </a:br>
            <a:r>
              <a:rPr lang="en-US" dirty="0" smtClean="0"/>
              <a:t>Platforms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6629400" y="1295400"/>
            <a:ext cx="1828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Decision Support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838200" y="2537693"/>
            <a:ext cx="1828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Autonomy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838200" y="3914945"/>
            <a:ext cx="1828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Adaptation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838200" y="4984700"/>
            <a:ext cx="1828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Human/System</a:t>
            </a:r>
            <a:br>
              <a:rPr lang="en-US" dirty="0" smtClean="0"/>
            </a:br>
            <a:r>
              <a:rPr lang="en-US" dirty="0" smtClean="0"/>
              <a:t>Interface</a:t>
            </a:r>
            <a:endParaRPr lang="en-US" dirty="0"/>
          </a:p>
        </p:txBody>
      </p:sp>
      <p:sp>
        <p:nvSpPr>
          <p:cNvPr id="20" name="Rounded Rectangle 19"/>
          <p:cNvSpPr/>
          <p:nvPr/>
        </p:nvSpPr>
        <p:spPr bwMode="auto">
          <a:xfrm rot="5400000">
            <a:off x="3618422" y="1339730"/>
            <a:ext cx="3886200" cy="5626339"/>
          </a:xfrm>
          <a:prstGeom prst="roundRect">
            <a:avLst/>
          </a:prstGeom>
          <a:solidFill>
            <a:srgbClr val="008000">
              <a:alpha val="75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-25000" smtClean="0">
              <a:ln>
                <a:noFill/>
              </a:ln>
              <a:solidFill>
                <a:srgbClr val="008000"/>
              </a:solidFill>
              <a:effectLst/>
              <a:latin typeface="Arial" charset="0"/>
              <a:ea typeface="ヒラギノ角ゴ Pro W3" pitchFamily="28" charset="-128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819400" y="2226104"/>
            <a:ext cx="1828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Aviation</a:t>
            </a:r>
            <a:endParaRPr lang="en-US" dirty="0"/>
          </a:p>
        </p:txBody>
      </p:sp>
      <p:sp>
        <p:nvSpPr>
          <p:cNvPr id="23" name="Rounded Rectangle 22"/>
          <p:cNvSpPr/>
          <p:nvPr/>
        </p:nvSpPr>
        <p:spPr bwMode="auto">
          <a:xfrm rot="5400000">
            <a:off x="3770822" y="1492130"/>
            <a:ext cx="3886200" cy="5626339"/>
          </a:xfrm>
          <a:prstGeom prst="roundRect">
            <a:avLst/>
          </a:prstGeom>
          <a:solidFill>
            <a:srgbClr val="008000">
              <a:alpha val="75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-25000" smtClean="0">
              <a:ln>
                <a:noFill/>
              </a:ln>
              <a:solidFill>
                <a:srgbClr val="008000"/>
              </a:solidFill>
              <a:effectLst/>
              <a:latin typeface="Arial" charset="0"/>
              <a:ea typeface="ヒラギノ角ゴ Pro W3" pitchFamily="28" charset="-128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900752" y="2362199"/>
            <a:ext cx="21251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Infantry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94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Enhancing × Technology Innovation × Domains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latin typeface="Calibri"/>
              </a:rPr>
              <a:t>Soar Technology, Inc. Proprietary 	</a:t>
            </a:r>
            <a:fld id="{FFDA2092-A364-46F7-9828-66FD3AEC94BE}" type="datetime1">
              <a:rPr lang="en-US" smtClean="0">
                <a:latin typeface="Calibri"/>
              </a:rPr>
              <a:pPr>
                <a:defRPr/>
              </a:pPr>
              <a:t>6/5/15</a:t>
            </a:fld>
            <a:endParaRPr lang="en-US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1584143-B998-47E3-B9C1-542B66EB220E}" type="slidenum">
              <a:rPr lang="en-US" smtClean="0">
                <a:solidFill>
                  <a:srgbClr val="FFFFFF"/>
                </a:solidFill>
                <a:latin typeface="Calibri"/>
              </a:rPr>
              <a:pPr>
                <a:defRPr/>
              </a:pPr>
              <a:t>7</a:t>
            </a:fld>
            <a:endParaRPr lang="en-US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6" name="Rounded Rectangle 5"/>
          <p:cNvSpPr/>
          <p:nvPr/>
        </p:nvSpPr>
        <p:spPr bwMode="auto">
          <a:xfrm>
            <a:off x="838200" y="4876800"/>
            <a:ext cx="7848600" cy="1219200"/>
          </a:xfrm>
          <a:prstGeom prst="roundRect">
            <a:avLst/>
          </a:prstGeom>
          <a:solidFill>
            <a:schemeClr val="accent2">
              <a:lumMod val="75000"/>
              <a:alpha val="77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-2500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ヒラギノ角ゴ Pro W3" pitchFamily="28" charset="-128"/>
            </a:endParaRPr>
          </a:p>
        </p:txBody>
      </p:sp>
      <p:sp>
        <p:nvSpPr>
          <p:cNvPr id="7" name="Rounded Rectangle 6"/>
          <p:cNvSpPr/>
          <p:nvPr/>
        </p:nvSpPr>
        <p:spPr bwMode="auto">
          <a:xfrm>
            <a:off x="838200" y="3505200"/>
            <a:ext cx="7848600" cy="1219200"/>
          </a:xfrm>
          <a:prstGeom prst="roundRect">
            <a:avLst/>
          </a:prstGeom>
          <a:solidFill>
            <a:schemeClr val="accent2">
              <a:lumMod val="75000"/>
              <a:alpha val="77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-2500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ヒラギノ角ゴ Pro W3" pitchFamily="28" charset="-128"/>
            </a:endParaRPr>
          </a:p>
        </p:txBody>
      </p:sp>
      <p:sp>
        <p:nvSpPr>
          <p:cNvPr id="8" name="Rounded Rectangle 7"/>
          <p:cNvSpPr/>
          <p:nvPr/>
        </p:nvSpPr>
        <p:spPr bwMode="auto">
          <a:xfrm>
            <a:off x="838200" y="2133600"/>
            <a:ext cx="7848600" cy="1219200"/>
          </a:xfrm>
          <a:prstGeom prst="roundRect">
            <a:avLst/>
          </a:prstGeom>
          <a:solidFill>
            <a:schemeClr val="accent2">
              <a:lumMod val="75000"/>
              <a:alpha val="77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-2500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ヒラギノ角ゴ Pro W3" pitchFamily="28" charset="-128"/>
            </a:endParaRPr>
          </a:p>
        </p:txBody>
      </p:sp>
      <p:sp>
        <p:nvSpPr>
          <p:cNvPr id="9" name="Rounded Rectangle 8"/>
          <p:cNvSpPr/>
          <p:nvPr/>
        </p:nvSpPr>
        <p:spPr bwMode="auto">
          <a:xfrm rot="5400000">
            <a:off x="5029200" y="2819400"/>
            <a:ext cx="5029200" cy="1828800"/>
          </a:xfrm>
          <a:prstGeom prst="roundRect">
            <a:avLst/>
          </a:prstGeom>
          <a:solidFill>
            <a:srgbClr val="FFFF00">
              <a:alpha val="75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-2500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ヒラギノ角ゴ Pro W3" pitchFamily="28" charset="-128"/>
            </a:endParaRPr>
          </a:p>
        </p:txBody>
      </p:sp>
      <p:sp>
        <p:nvSpPr>
          <p:cNvPr id="12" name="Rounded Rectangle 11"/>
          <p:cNvSpPr/>
          <p:nvPr/>
        </p:nvSpPr>
        <p:spPr bwMode="auto">
          <a:xfrm rot="5400000">
            <a:off x="3048000" y="2819400"/>
            <a:ext cx="5029200" cy="1828800"/>
          </a:xfrm>
          <a:prstGeom prst="roundRect">
            <a:avLst/>
          </a:prstGeom>
          <a:solidFill>
            <a:srgbClr val="FFFF00">
              <a:alpha val="75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-2500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ヒラギノ角ゴ Pro W3" pitchFamily="28" charset="-128"/>
            </a:endParaRPr>
          </a:p>
        </p:txBody>
      </p:sp>
      <p:sp>
        <p:nvSpPr>
          <p:cNvPr id="13" name="Rounded Rectangle 12"/>
          <p:cNvSpPr/>
          <p:nvPr/>
        </p:nvSpPr>
        <p:spPr bwMode="auto">
          <a:xfrm rot="5400000">
            <a:off x="1066800" y="2819400"/>
            <a:ext cx="5029200" cy="1828800"/>
          </a:xfrm>
          <a:prstGeom prst="roundRect">
            <a:avLst/>
          </a:prstGeom>
          <a:solidFill>
            <a:srgbClr val="FFFF00">
              <a:alpha val="75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-2500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ヒラギノ角ゴ Pro W3" pitchFamily="28" charset="-128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667000" y="1295400"/>
            <a:ext cx="1828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Intelligent</a:t>
            </a:r>
            <a:br>
              <a:rPr lang="en-US" dirty="0" smtClean="0"/>
            </a:br>
            <a:r>
              <a:rPr lang="en-US" dirty="0" smtClean="0"/>
              <a:t>Training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648200" y="1295400"/>
            <a:ext cx="1828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Unmanned</a:t>
            </a:r>
            <a:br>
              <a:rPr lang="en-US" dirty="0" smtClean="0"/>
            </a:br>
            <a:r>
              <a:rPr lang="en-US" dirty="0" smtClean="0"/>
              <a:t>Platforms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6629400" y="1295400"/>
            <a:ext cx="1828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Decision Support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838200" y="2537693"/>
            <a:ext cx="1828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Autonomy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838200" y="3914945"/>
            <a:ext cx="1828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Adaptation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838200" y="4984700"/>
            <a:ext cx="1828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Human/System</a:t>
            </a:r>
            <a:br>
              <a:rPr lang="en-US" dirty="0" smtClean="0"/>
            </a:br>
            <a:r>
              <a:rPr lang="en-US" dirty="0" smtClean="0"/>
              <a:t>Interface</a:t>
            </a:r>
            <a:endParaRPr lang="en-US" dirty="0"/>
          </a:p>
        </p:txBody>
      </p:sp>
      <p:sp>
        <p:nvSpPr>
          <p:cNvPr id="20" name="Rounded Rectangle 19"/>
          <p:cNvSpPr/>
          <p:nvPr/>
        </p:nvSpPr>
        <p:spPr bwMode="auto">
          <a:xfrm rot="5400000">
            <a:off x="3618422" y="1339730"/>
            <a:ext cx="3886200" cy="5626339"/>
          </a:xfrm>
          <a:prstGeom prst="roundRect">
            <a:avLst/>
          </a:prstGeom>
          <a:solidFill>
            <a:srgbClr val="008000">
              <a:alpha val="75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-25000" smtClean="0">
              <a:ln>
                <a:noFill/>
              </a:ln>
              <a:solidFill>
                <a:srgbClr val="008000"/>
              </a:solidFill>
              <a:effectLst/>
              <a:latin typeface="Arial" charset="0"/>
              <a:ea typeface="ヒラギノ角ゴ Pro W3" pitchFamily="28" charset="-128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819400" y="2226104"/>
            <a:ext cx="1828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Aviation</a:t>
            </a:r>
            <a:endParaRPr lang="en-US" dirty="0"/>
          </a:p>
        </p:txBody>
      </p:sp>
      <p:sp>
        <p:nvSpPr>
          <p:cNvPr id="23" name="Rounded Rectangle 22"/>
          <p:cNvSpPr/>
          <p:nvPr/>
        </p:nvSpPr>
        <p:spPr bwMode="auto">
          <a:xfrm rot="5400000">
            <a:off x="3770822" y="1492130"/>
            <a:ext cx="3886200" cy="5626339"/>
          </a:xfrm>
          <a:prstGeom prst="roundRect">
            <a:avLst/>
          </a:prstGeom>
          <a:solidFill>
            <a:srgbClr val="008000">
              <a:alpha val="75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-25000" smtClean="0">
              <a:ln>
                <a:noFill/>
              </a:ln>
              <a:solidFill>
                <a:srgbClr val="008000"/>
              </a:solidFill>
              <a:effectLst/>
              <a:latin typeface="Arial" charset="0"/>
              <a:ea typeface="ヒラギノ角ゴ Pro W3" pitchFamily="28" charset="-128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900752" y="2362199"/>
            <a:ext cx="21251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Infantry</a:t>
            </a:r>
            <a:endParaRPr lang="en-US" dirty="0"/>
          </a:p>
        </p:txBody>
      </p:sp>
      <p:sp>
        <p:nvSpPr>
          <p:cNvPr id="21" name="Rounded Rectangle 20"/>
          <p:cNvSpPr/>
          <p:nvPr/>
        </p:nvSpPr>
        <p:spPr bwMode="auto">
          <a:xfrm rot="5400000">
            <a:off x="3923222" y="1644530"/>
            <a:ext cx="3886200" cy="5626339"/>
          </a:xfrm>
          <a:prstGeom prst="roundRect">
            <a:avLst/>
          </a:prstGeom>
          <a:solidFill>
            <a:srgbClr val="008000">
              <a:alpha val="75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-25000" smtClean="0">
              <a:ln>
                <a:noFill/>
              </a:ln>
              <a:solidFill>
                <a:srgbClr val="008000"/>
              </a:solidFill>
              <a:effectLst/>
              <a:latin typeface="Arial" charset="0"/>
              <a:ea typeface="ヒラギノ角ゴ Pro W3" pitchFamily="28" charset="-128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600221" y="2517830"/>
            <a:ext cx="26675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Navy</a:t>
            </a:r>
            <a:endParaRPr lang="en-US" dirty="0"/>
          </a:p>
        </p:txBody>
      </p:sp>
      <p:sp>
        <p:nvSpPr>
          <p:cNvPr id="22" name="Rounded Rectangle 21"/>
          <p:cNvSpPr/>
          <p:nvPr/>
        </p:nvSpPr>
        <p:spPr bwMode="auto">
          <a:xfrm rot="5400000">
            <a:off x="4075622" y="1796930"/>
            <a:ext cx="3886200" cy="5626339"/>
          </a:xfrm>
          <a:prstGeom prst="roundRect">
            <a:avLst/>
          </a:prstGeom>
          <a:solidFill>
            <a:srgbClr val="008000">
              <a:alpha val="75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-25000" smtClean="0">
              <a:ln>
                <a:noFill/>
              </a:ln>
              <a:solidFill>
                <a:srgbClr val="008000"/>
              </a:solidFill>
              <a:effectLst/>
              <a:latin typeface="Arial" charset="0"/>
              <a:ea typeface="ヒラギノ角ゴ Pro W3" pitchFamily="28" charset="-128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464857" y="2675632"/>
            <a:ext cx="26675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Social, Cultural</a:t>
            </a:r>
            <a:endParaRPr lang="en-US" dirty="0"/>
          </a:p>
        </p:txBody>
      </p:sp>
      <p:sp>
        <p:nvSpPr>
          <p:cNvPr id="25" name="Rounded Rectangle 24"/>
          <p:cNvSpPr/>
          <p:nvPr/>
        </p:nvSpPr>
        <p:spPr bwMode="auto">
          <a:xfrm rot="5400000">
            <a:off x="4228022" y="1949330"/>
            <a:ext cx="3886200" cy="5626339"/>
          </a:xfrm>
          <a:prstGeom prst="roundRect">
            <a:avLst/>
          </a:prstGeom>
          <a:solidFill>
            <a:srgbClr val="008000">
              <a:alpha val="75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-25000" smtClean="0">
              <a:ln>
                <a:noFill/>
              </a:ln>
              <a:solidFill>
                <a:srgbClr val="008000"/>
              </a:solidFill>
              <a:effectLst/>
              <a:latin typeface="Arial" charset="0"/>
              <a:ea typeface="ヒラギノ角ゴ Pro W3" pitchFamily="28" charset="-128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809426" y="2825465"/>
            <a:ext cx="26675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Commercial Auto</a:t>
            </a:r>
            <a:endParaRPr lang="en-US" dirty="0"/>
          </a:p>
        </p:txBody>
      </p:sp>
      <p:sp>
        <p:nvSpPr>
          <p:cNvPr id="26" name="Rounded Rectangle 25"/>
          <p:cNvSpPr/>
          <p:nvPr/>
        </p:nvSpPr>
        <p:spPr bwMode="auto">
          <a:xfrm rot="5400000">
            <a:off x="4380422" y="2101730"/>
            <a:ext cx="3886200" cy="5626339"/>
          </a:xfrm>
          <a:prstGeom prst="roundRect">
            <a:avLst/>
          </a:prstGeom>
          <a:solidFill>
            <a:srgbClr val="008000">
              <a:alpha val="75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-25000" smtClean="0">
              <a:ln>
                <a:noFill/>
              </a:ln>
              <a:solidFill>
                <a:srgbClr val="008000"/>
              </a:solidFill>
              <a:effectLst/>
              <a:latin typeface="Arial" charset="0"/>
              <a:ea typeface="ヒラギノ角ゴ Pro W3" pitchFamily="28" charset="-128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420750" y="2960138"/>
            <a:ext cx="26675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Medical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6192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Enhancing × Technology Innovation × Domains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latin typeface="Calibri"/>
              </a:rPr>
              <a:t>Soar Technology, Inc. Proprietary 	</a:t>
            </a:r>
            <a:fld id="{FFDA2092-A364-46F7-9828-66FD3AEC94BE}" type="datetime1">
              <a:rPr lang="en-US" smtClean="0">
                <a:latin typeface="Calibri"/>
              </a:rPr>
              <a:pPr>
                <a:defRPr/>
              </a:pPr>
              <a:t>6/5/15</a:t>
            </a:fld>
            <a:endParaRPr lang="en-US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1584143-B998-47E3-B9C1-542B66EB220E}" type="slidenum">
              <a:rPr lang="en-US" smtClean="0">
                <a:solidFill>
                  <a:srgbClr val="FFFFFF"/>
                </a:solidFill>
                <a:latin typeface="Calibri"/>
              </a:rPr>
              <a:pPr>
                <a:defRPr/>
              </a:pPr>
              <a:t>8</a:t>
            </a:fld>
            <a:endParaRPr lang="en-US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6" name="Rounded Rectangle 5"/>
          <p:cNvSpPr/>
          <p:nvPr/>
        </p:nvSpPr>
        <p:spPr bwMode="auto">
          <a:xfrm>
            <a:off x="838200" y="4876800"/>
            <a:ext cx="7848600" cy="1219200"/>
          </a:xfrm>
          <a:prstGeom prst="roundRect">
            <a:avLst/>
          </a:prstGeom>
          <a:solidFill>
            <a:schemeClr val="accent2">
              <a:lumMod val="75000"/>
              <a:alpha val="77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-2500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ヒラギノ角ゴ Pro W3" pitchFamily="28" charset="-128"/>
            </a:endParaRPr>
          </a:p>
        </p:txBody>
      </p:sp>
      <p:sp>
        <p:nvSpPr>
          <p:cNvPr id="7" name="Rounded Rectangle 6"/>
          <p:cNvSpPr/>
          <p:nvPr/>
        </p:nvSpPr>
        <p:spPr bwMode="auto">
          <a:xfrm>
            <a:off x="838200" y="3505200"/>
            <a:ext cx="7848600" cy="1219200"/>
          </a:xfrm>
          <a:prstGeom prst="roundRect">
            <a:avLst/>
          </a:prstGeom>
          <a:solidFill>
            <a:schemeClr val="accent2">
              <a:lumMod val="75000"/>
              <a:alpha val="77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-2500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ヒラギノ角ゴ Pro W3" pitchFamily="28" charset="-128"/>
            </a:endParaRPr>
          </a:p>
        </p:txBody>
      </p:sp>
      <p:sp>
        <p:nvSpPr>
          <p:cNvPr id="8" name="Rounded Rectangle 7"/>
          <p:cNvSpPr/>
          <p:nvPr/>
        </p:nvSpPr>
        <p:spPr bwMode="auto">
          <a:xfrm>
            <a:off x="838200" y="2133600"/>
            <a:ext cx="7848600" cy="1219200"/>
          </a:xfrm>
          <a:prstGeom prst="roundRect">
            <a:avLst/>
          </a:prstGeom>
          <a:solidFill>
            <a:schemeClr val="accent2">
              <a:lumMod val="75000"/>
              <a:alpha val="77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-2500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ヒラギノ角ゴ Pro W3" pitchFamily="28" charset="-128"/>
            </a:endParaRPr>
          </a:p>
        </p:txBody>
      </p:sp>
      <p:sp>
        <p:nvSpPr>
          <p:cNvPr id="9" name="Rounded Rectangle 8"/>
          <p:cNvSpPr/>
          <p:nvPr/>
        </p:nvSpPr>
        <p:spPr bwMode="auto">
          <a:xfrm rot="5400000">
            <a:off x="5029200" y="2819400"/>
            <a:ext cx="5029200" cy="1828800"/>
          </a:xfrm>
          <a:prstGeom prst="roundRect">
            <a:avLst/>
          </a:prstGeom>
          <a:solidFill>
            <a:srgbClr val="FFFF00">
              <a:alpha val="75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-2500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ヒラギノ角ゴ Pro W3" pitchFamily="28" charset="-128"/>
            </a:endParaRPr>
          </a:p>
        </p:txBody>
      </p:sp>
      <p:sp>
        <p:nvSpPr>
          <p:cNvPr id="12" name="Rounded Rectangle 11"/>
          <p:cNvSpPr/>
          <p:nvPr/>
        </p:nvSpPr>
        <p:spPr bwMode="auto">
          <a:xfrm rot="5400000">
            <a:off x="3048000" y="2819400"/>
            <a:ext cx="5029200" cy="1828800"/>
          </a:xfrm>
          <a:prstGeom prst="roundRect">
            <a:avLst/>
          </a:prstGeom>
          <a:solidFill>
            <a:srgbClr val="FFFF00">
              <a:alpha val="75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-2500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ヒラギノ角ゴ Pro W3" pitchFamily="28" charset="-128"/>
            </a:endParaRPr>
          </a:p>
        </p:txBody>
      </p:sp>
      <p:sp>
        <p:nvSpPr>
          <p:cNvPr id="13" name="Rounded Rectangle 12"/>
          <p:cNvSpPr/>
          <p:nvPr/>
        </p:nvSpPr>
        <p:spPr bwMode="auto">
          <a:xfrm rot="5400000">
            <a:off x="1066800" y="2819400"/>
            <a:ext cx="5029200" cy="1828800"/>
          </a:xfrm>
          <a:prstGeom prst="roundRect">
            <a:avLst/>
          </a:prstGeom>
          <a:solidFill>
            <a:srgbClr val="FFFF00">
              <a:alpha val="75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-2500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ヒラギノ角ゴ Pro W3" pitchFamily="28" charset="-128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667000" y="1295400"/>
            <a:ext cx="1828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Intelligent</a:t>
            </a:r>
            <a:br>
              <a:rPr lang="en-US" dirty="0" smtClean="0"/>
            </a:br>
            <a:r>
              <a:rPr lang="en-US" dirty="0" smtClean="0"/>
              <a:t>Training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648200" y="1295400"/>
            <a:ext cx="1828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Unmanned</a:t>
            </a:r>
            <a:br>
              <a:rPr lang="en-US" dirty="0" smtClean="0"/>
            </a:br>
            <a:r>
              <a:rPr lang="en-US" dirty="0" smtClean="0"/>
              <a:t>Platforms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6629400" y="1295400"/>
            <a:ext cx="1828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Decision Support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838200" y="2537693"/>
            <a:ext cx="1828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Autonomy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838200" y="3914945"/>
            <a:ext cx="1828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Adaptation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838200" y="4984700"/>
            <a:ext cx="1828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Human/System</a:t>
            </a:r>
            <a:br>
              <a:rPr lang="en-US" dirty="0" smtClean="0"/>
            </a:br>
            <a:r>
              <a:rPr lang="en-US" dirty="0" smtClean="0"/>
              <a:t>Interface</a:t>
            </a:r>
            <a:endParaRPr lang="en-US" dirty="0"/>
          </a:p>
        </p:txBody>
      </p:sp>
      <p:sp>
        <p:nvSpPr>
          <p:cNvPr id="20" name="Rounded Rectangle 19"/>
          <p:cNvSpPr/>
          <p:nvPr/>
        </p:nvSpPr>
        <p:spPr bwMode="auto">
          <a:xfrm rot="5400000">
            <a:off x="3618422" y="1339730"/>
            <a:ext cx="3886200" cy="5626339"/>
          </a:xfrm>
          <a:prstGeom prst="roundRect">
            <a:avLst/>
          </a:prstGeom>
          <a:solidFill>
            <a:srgbClr val="008000">
              <a:alpha val="75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-25000" smtClean="0">
              <a:ln>
                <a:noFill/>
              </a:ln>
              <a:solidFill>
                <a:srgbClr val="008000"/>
              </a:solidFill>
              <a:effectLst/>
              <a:latin typeface="Arial" charset="0"/>
              <a:ea typeface="ヒラギノ角ゴ Pro W3" pitchFamily="28" charset="-128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819400" y="2226104"/>
            <a:ext cx="1828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Aviation</a:t>
            </a:r>
            <a:endParaRPr lang="en-US" dirty="0"/>
          </a:p>
        </p:txBody>
      </p:sp>
      <p:sp>
        <p:nvSpPr>
          <p:cNvPr id="23" name="Rounded Rectangle 22"/>
          <p:cNvSpPr/>
          <p:nvPr/>
        </p:nvSpPr>
        <p:spPr bwMode="auto">
          <a:xfrm rot="5400000">
            <a:off x="3770822" y="1492130"/>
            <a:ext cx="3886200" cy="5626339"/>
          </a:xfrm>
          <a:prstGeom prst="roundRect">
            <a:avLst/>
          </a:prstGeom>
          <a:solidFill>
            <a:srgbClr val="008000">
              <a:alpha val="75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-25000" smtClean="0">
              <a:ln>
                <a:noFill/>
              </a:ln>
              <a:solidFill>
                <a:srgbClr val="008000"/>
              </a:solidFill>
              <a:effectLst/>
              <a:latin typeface="Arial" charset="0"/>
              <a:ea typeface="ヒラギノ角ゴ Pro W3" pitchFamily="28" charset="-128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2900752" y="2362199"/>
            <a:ext cx="21251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Infantry</a:t>
            </a:r>
            <a:endParaRPr lang="en-US" dirty="0"/>
          </a:p>
        </p:txBody>
      </p:sp>
      <p:sp>
        <p:nvSpPr>
          <p:cNvPr id="21" name="Rounded Rectangle 20"/>
          <p:cNvSpPr/>
          <p:nvPr/>
        </p:nvSpPr>
        <p:spPr bwMode="auto">
          <a:xfrm rot="5400000">
            <a:off x="3923222" y="1644530"/>
            <a:ext cx="3886200" cy="5626339"/>
          </a:xfrm>
          <a:prstGeom prst="roundRect">
            <a:avLst/>
          </a:prstGeom>
          <a:solidFill>
            <a:srgbClr val="008000">
              <a:alpha val="75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-25000" smtClean="0">
              <a:ln>
                <a:noFill/>
              </a:ln>
              <a:solidFill>
                <a:srgbClr val="008000"/>
              </a:solidFill>
              <a:effectLst/>
              <a:latin typeface="Arial" charset="0"/>
              <a:ea typeface="ヒラギノ角ゴ Pro W3" pitchFamily="28" charset="-128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600221" y="2517830"/>
            <a:ext cx="26675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Navy</a:t>
            </a:r>
            <a:endParaRPr lang="en-US" dirty="0"/>
          </a:p>
        </p:txBody>
      </p:sp>
      <p:sp>
        <p:nvSpPr>
          <p:cNvPr id="22" name="Rounded Rectangle 21"/>
          <p:cNvSpPr/>
          <p:nvPr/>
        </p:nvSpPr>
        <p:spPr bwMode="auto">
          <a:xfrm rot="5400000">
            <a:off x="4075622" y="1796930"/>
            <a:ext cx="3886200" cy="5626339"/>
          </a:xfrm>
          <a:prstGeom prst="roundRect">
            <a:avLst/>
          </a:prstGeom>
          <a:solidFill>
            <a:srgbClr val="008000">
              <a:alpha val="75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-25000" smtClean="0">
              <a:ln>
                <a:noFill/>
              </a:ln>
              <a:solidFill>
                <a:srgbClr val="008000"/>
              </a:solidFill>
              <a:effectLst/>
              <a:latin typeface="Arial" charset="0"/>
              <a:ea typeface="ヒラギノ角ゴ Pro W3" pitchFamily="28" charset="-128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464857" y="2675632"/>
            <a:ext cx="26675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Social, Cultural</a:t>
            </a:r>
            <a:endParaRPr lang="en-US" dirty="0"/>
          </a:p>
        </p:txBody>
      </p:sp>
      <p:sp>
        <p:nvSpPr>
          <p:cNvPr id="25" name="Rounded Rectangle 24"/>
          <p:cNvSpPr/>
          <p:nvPr/>
        </p:nvSpPr>
        <p:spPr bwMode="auto">
          <a:xfrm rot="5400000">
            <a:off x="4228022" y="1949330"/>
            <a:ext cx="3886200" cy="5626339"/>
          </a:xfrm>
          <a:prstGeom prst="roundRect">
            <a:avLst/>
          </a:prstGeom>
          <a:solidFill>
            <a:srgbClr val="008000">
              <a:alpha val="75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-25000" smtClean="0">
              <a:ln>
                <a:noFill/>
              </a:ln>
              <a:solidFill>
                <a:srgbClr val="008000"/>
              </a:solidFill>
              <a:effectLst/>
              <a:latin typeface="Arial" charset="0"/>
              <a:ea typeface="ヒラギノ角ゴ Pro W3" pitchFamily="28" charset="-128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809426" y="2825465"/>
            <a:ext cx="26675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Commercial Auto</a:t>
            </a:r>
            <a:endParaRPr lang="en-US" dirty="0"/>
          </a:p>
        </p:txBody>
      </p:sp>
      <p:sp>
        <p:nvSpPr>
          <p:cNvPr id="26" name="Rounded Rectangle 25"/>
          <p:cNvSpPr/>
          <p:nvPr/>
        </p:nvSpPr>
        <p:spPr bwMode="auto">
          <a:xfrm rot="5400000">
            <a:off x="4380422" y="2101730"/>
            <a:ext cx="3886200" cy="5626339"/>
          </a:xfrm>
          <a:prstGeom prst="roundRect">
            <a:avLst/>
          </a:prstGeom>
          <a:solidFill>
            <a:srgbClr val="008000">
              <a:alpha val="75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-25000" smtClean="0">
              <a:ln>
                <a:noFill/>
              </a:ln>
              <a:solidFill>
                <a:srgbClr val="008000"/>
              </a:solidFill>
              <a:effectLst/>
              <a:latin typeface="Arial" charset="0"/>
              <a:ea typeface="ヒラギノ角ゴ Pro W3" pitchFamily="28" charset="-128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420750" y="2960138"/>
            <a:ext cx="26675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Medical</a:t>
            </a:r>
            <a:endParaRPr lang="en-US" dirty="0"/>
          </a:p>
        </p:txBody>
      </p:sp>
      <p:sp>
        <p:nvSpPr>
          <p:cNvPr id="31" name="Rounded Rectangle 30"/>
          <p:cNvSpPr/>
          <p:nvPr/>
        </p:nvSpPr>
        <p:spPr bwMode="auto">
          <a:xfrm rot="5400000">
            <a:off x="4532822" y="2254130"/>
            <a:ext cx="3886200" cy="5626339"/>
          </a:xfrm>
          <a:prstGeom prst="roundRect">
            <a:avLst/>
          </a:prstGeom>
          <a:solidFill>
            <a:srgbClr val="008000">
              <a:alpha val="75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-25000" smtClean="0">
              <a:ln>
                <a:noFill/>
              </a:ln>
              <a:solidFill>
                <a:srgbClr val="008000"/>
              </a:solidFill>
              <a:effectLst/>
              <a:latin typeface="Arial" charset="0"/>
              <a:ea typeface="ヒラギノ角ゴ Pro W3" pitchFamily="28" charset="-128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442421" y="3133137"/>
            <a:ext cx="21251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Cyber Security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6382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SID and STX-1 video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latin typeface="Calibri"/>
              </a:rPr>
              <a:t>Soar Technology, Inc. Proprietary 	</a:t>
            </a:r>
            <a:fld id="{FFDA2092-A364-46F7-9828-66FD3AEC94BE}" type="datetime1">
              <a:rPr lang="en-US" smtClean="0">
                <a:latin typeface="Calibri"/>
              </a:rPr>
              <a:pPr>
                <a:defRPr/>
              </a:pPr>
              <a:t>6/5/15</a:t>
            </a:fld>
            <a:endParaRPr lang="en-US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1584143-B998-47E3-B9C1-542B66EB220E}" type="slidenum">
              <a:rPr lang="en-US" smtClean="0">
                <a:solidFill>
                  <a:srgbClr val="FFFFFF"/>
                </a:solidFill>
                <a:latin typeface="Calibri"/>
              </a:rPr>
              <a:pPr>
                <a:defRPr/>
              </a:pPr>
              <a:t>9</a:t>
            </a:fld>
            <a:endParaRPr lang="en-US">
              <a:solidFill>
                <a:srgbClr val="FFFFFF"/>
              </a:solidFill>
              <a:latin typeface="Calibri"/>
            </a:endParaRPr>
          </a:p>
        </p:txBody>
      </p:sp>
      <p:pic>
        <p:nvPicPr>
          <p:cNvPr id="6" name="Content Placeholder 5" descr="Screen Shot 2015-01-21 at 10.12.10 AM.png">
            <a:hlinkClick r:id="rId2" action="ppaction://hlinkfile"/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2204" b="-12204"/>
          <a:stretch>
            <a:fillRect/>
          </a:stretch>
        </p:blipFill>
        <p:spPr>
          <a:xfrm>
            <a:off x="952500" y="1120775"/>
            <a:ext cx="7505700" cy="5203825"/>
          </a:xfrm>
        </p:spPr>
      </p:pic>
    </p:spTree>
    <p:extLst>
      <p:ext uri="{BB962C8B-B14F-4D97-AF65-F5344CB8AC3E}">
        <p14:creationId xmlns:p14="http://schemas.microsoft.com/office/powerpoint/2010/main" val="2885514850"/>
      </p:ext>
    </p:extLst>
  </p:cSld>
  <p:clrMapOvr>
    <a:masterClrMapping/>
  </p:clrMapOvr>
</p:sld>
</file>

<file path=ppt/theme/theme1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Calibri"/>
        <a:ea typeface="ヒラギノ角ゴ Pro W3"/>
        <a:cs typeface=""/>
      </a:majorFont>
      <a:minorFont>
        <a:latin typeface="Calibri"/>
        <a:ea typeface="ヒラギノ角ゴ Pro W3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-2500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ヒラギノ角ゴ Pro W3" pitchFamily="28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-2500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ヒラギノ角ゴ Pro W3" pitchFamily="28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9_Default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4_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rgbClr val="003399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rgbClr val="003399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4_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Default Design 8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00000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SoarTech PowerPoint Template</Template>
  <TotalTime>3810</TotalTime>
  <Words>324</Words>
  <Application>Microsoft Macintosh PowerPoint</Application>
  <PresentationFormat>On-screen Show (4:3)</PresentationFormat>
  <Paragraphs>109</Paragraphs>
  <Slides>13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15" baseType="lpstr">
      <vt:lpstr>Blank Presentation</vt:lpstr>
      <vt:lpstr>9_Default Design</vt:lpstr>
      <vt:lpstr>Soar Technology Company Update</vt:lpstr>
      <vt:lpstr>Enhancing human performance</vt:lpstr>
      <vt:lpstr>Technology Innovation</vt:lpstr>
      <vt:lpstr>Enhancing × Technology Innovation</vt:lpstr>
      <vt:lpstr>Enhancing × Technology Innovation × Domains</vt:lpstr>
      <vt:lpstr>Enhancing × Technology Innovation × Domains</vt:lpstr>
      <vt:lpstr>Enhancing × Technology Innovation × Domains</vt:lpstr>
      <vt:lpstr>Enhancing × Technology Innovation × Domains</vt:lpstr>
      <vt:lpstr>SID and STX-1 video</vt:lpstr>
      <vt:lpstr>SID IROC video</vt:lpstr>
      <vt:lpstr>SC2RAM video</vt:lpstr>
      <vt:lpstr>Contributions to the Soar community</vt:lpstr>
      <vt:lpstr>Nuggets and Coal</vt:lpstr>
    </vt:vector>
  </TitlesOfParts>
  <Company>USC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Serious Games</dc:title>
  <dc:creator>Michael van Lent</dc:creator>
  <cp:lastModifiedBy>Michael van Lent</cp:lastModifiedBy>
  <cp:revision>204</cp:revision>
  <dcterms:created xsi:type="dcterms:W3CDTF">2007-02-15T03:12:40Z</dcterms:created>
  <dcterms:modified xsi:type="dcterms:W3CDTF">2015-06-05T15:01:42Z</dcterms:modified>
</cp:coreProperties>
</file>